
<file path=[Content_Types].xml><?xml version="1.0" encoding="utf-8"?>
<ns0:Types xmlns:ns0="http://schemas.openxmlformats.org/package/2006/content-types">
  <ns0:Default Extension="bin" ContentType="application/vnd.openxmlformats-officedocument.presentationml.printerSettings"/>
  <ns0:Default Extension="jpeg" ContentType="image/jpeg"/>
  <ns0:Default Extension="png" ContentType="image/png"/>
  <ns0:Default Extension="rels" ContentType="application/vnd.openxmlformats-package.relationships+xml"/>
  <ns0:Default Extension="xml" ContentType="application/xml"/>
  <ns0:Override PartName="/docProps/app.xml" ContentType="application/vnd.openxmlformats-officedocument.extended-properties+xml"/>
  <ns0:Override PartName="/docProps/core.xml" ContentType="application/vnd.openxmlformats-package.core-properties+xml"/>
  <ns0:Override PartName="/ppt/presProps.xml" ContentType="application/vnd.openxmlformats-officedocument.presentationml.presProps+xml"/>
  <ns0:Override PartName="/ppt/presentation.xml" ContentType="application/vnd.openxmlformats-officedocument.presentationml.presentation.main+xml"/>
  <ns0:Override PartName="/ppt/slideLayouts/slideLayout1.xml" ContentType="application/vnd.openxmlformats-officedocument.presentationml.slideLayout+xml"/>
  <ns0:Override PartName="/ppt/slideLayouts/slideLayout10.xml" ContentType="application/vnd.openxmlformats-officedocument.presentationml.slideLayout+xml"/>
  <ns0:Override PartName="/ppt/slideLayouts/slideLayout11.xml" ContentType="application/vnd.openxmlformats-officedocument.presentationml.slideLayout+xml"/>
  <ns0:Override PartName="/ppt/slideLayouts/slideLayout2.xml" ContentType="application/vnd.openxmlformats-officedocument.presentationml.slideLayout+xml"/>
  <ns0:Override PartName="/ppt/slideLayouts/slideLayout3.xml" ContentType="application/vnd.openxmlformats-officedocument.presentationml.slideLayout+xml"/>
  <ns0:Override PartName="/ppt/slideLayouts/slideLayout4.xml" ContentType="application/vnd.openxmlformats-officedocument.presentationml.slideLayout+xml"/>
  <ns0:Override PartName="/ppt/slideLayouts/slideLayout5.xml" ContentType="application/vnd.openxmlformats-officedocument.presentationml.slideLayout+xml"/>
  <ns0:Override PartName="/ppt/slideLayouts/slideLayout6.xml" ContentType="application/vnd.openxmlformats-officedocument.presentationml.slideLayout+xml"/>
  <ns0:Override PartName="/ppt/slideLayouts/slideLayout7.xml" ContentType="application/vnd.openxmlformats-officedocument.presentationml.slideLayout+xml"/>
  <ns0:Override PartName="/ppt/slideLayouts/slideLayout8.xml" ContentType="application/vnd.openxmlformats-officedocument.presentationml.slideLayout+xml"/>
  <ns0:Override PartName="/ppt/slideLayouts/slideLayout9.xml" ContentType="application/vnd.openxmlformats-officedocument.presentationml.slideLayout+xml"/>
  <ns0:Override PartName="/ppt/slideMasters/slideMaster1.xml" ContentType="application/vnd.openxmlformats-officedocument.presentationml.slideMaster+xml"/>
  <ns0:Override PartName="/ppt/slides/slide1.xml" ContentType="application/vnd.openxmlformats-officedocument.presentationml.slide+xml"/>
  <ns0:Override PartName="/ppt/slides/slide2.xml" ContentType="application/vnd.openxmlformats-officedocument.presentationml.slide+xml"/>
  <ns0:Override PartName="/ppt/slides/slide3.xml" ContentType="application/vnd.openxmlformats-officedocument.presentationml.slide+xml"/>
  <ns0:Override PartName="/ppt/slides/slide4.xml" ContentType="application/vnd.openxmlformats-officedocument.presentationml.slide+xml"/>
  <ns0:Override PartName="/ppt/slides/slide5.xml" ContentType="application/vnd.openxmlformats-officedocument.presentationml.slide+xml"/>
  <ns0:Override PartName="/ppt/slides/slide6.xml" ContentType="application/vnd.openxmlformats-officedocument.presentationml.slide+xml"/>
  <ns0:Override PartName="/ppt/slides/slide7.xml" ContentType="application/vnd.openxmlformats-officedocument.presentationml.slide+xml"/>
  <ns0:Override PartName="/ppt/slides/slide8.xml" ContentType="application/vnd.openxmlformats-officedocument.presentationml.slide+xml"/>
  <ns0:Override PartName="/ppt/slides/slide9.xml" ContentType="application/vnd.openxmlformats-officedocument.presentationml.slide+xml"/>
  <ns0:Override PartName="/ppt/tableStyles.xml" ContentType="application/vnd.openxmlformats-officedocument.presentationml.tableStyles+xml"/>
  <ns0:Override PartName="/ppt/theme/theme1.xml" ContentType="application/vnd.openxmlformats-officedocument.theme+xml"/>
  <ns0:Override PartName="/ppt/viewProps.xml" ContentType="application/vnd.openxmlformats-officedocument.presentationml.viewProps+xml"/>
  <ns0:Default Extension="fntdata" ContentType="application/x-fontdata"/>
</ns0: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ns0:presentation xmlns:ns0="http://schemas.openxmlformats.org/presentationml/2006/main" xmlns:ns1="http://schemas.openxmlformats.org/officeDocument/2006/relationships" xmlns:ns2="http://schemas.openxmlformats.org/drawingml/2006/main" saveSubsetFonts="1" autoCompressPictures="0" embedTrueTypeFonts="1">
  <ns0:sldMasterIdLst>
    <ns0:sldMasterId id="2147483648" ns1:id="rId1"/>
  </ns0:sldMasterIdLst>
  <ns0:sldIdLst>
    <ns0:sldId id="256" ns1:id="rId7"/>
    <ns0:sldId id="257" ns1:id="rId8"/>
    <ns0:sldId id="258" ns1:id="rId9"/>
    <ns0:sldId id="259" ns1:id="rId10"/>
    <ns0:sldId id="260" ns1:id="rId11"/>
    <ns0:sldId id="261" ns1:id="rId12"/>
    <ns0:sldId id="262" ns1:id="rId13"/>
    <ns0:sldId id="263" ns1:id="rId14"/>
    <ns0:sldId id="264" ns1:id="rId15"/>
  </ns0:sldIdLst>
  <ns0:sldSz cx="12192000" cy="6858000" type="screen4x3"/>
  <ns0:notesSz cx="6858000" cy="9144000"/>
  <ns0:embeddedFontLst>
    <ns0:embeddedFont>
      <ns0:font typeface="Montserrat"/>
      <ns0:bold ns1:id="rIdFont16"/>
      <ns0:regular ns1:id="rIdFont17"/>
    </ns0:embeddedFont>
    <ns0:embeddedFont>
      <ns0:font typeface="PT Serif"/>
      <ns0:bold ns1:id="rIdFont18"/>
    </ns0:embeddedFont>
  </ns0:embeddedFontLst>
  <ns0:defaultTextStyle>
    <ns2:defPPr>
      <ns2:defRPr lang="en-US"/>
    </ns2:defPPr>
    <ns2:lvl1pPr marL="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1pPr>
    <ns2:lvl2pPr marL="4572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2pPr>
    <ns2:lvl3pPr marL="9144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3pPr>
    <ns2:lvl4pPr marL="13716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4pPr>
    <ns2:lvl5pPr marL="18288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5pPr>
    <ns2:lvl6pPr marL="22860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6pPr>
    <ns2:lvl7pPr marL="27432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7pPr>
    <ns2:lvl8pPr marL="32004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8pPr>
    <ns2:lvl9pPr marL="36576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9pPr>
  </ns0:defaultTextStyle>
</ns0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ns0:Relationships xmlns:ns0="http://schemas.openxmlformats.org/package/2006/relationships"><ns0:Relationship Id="rId1" Type="http://schemas.openxmlformats.org/officeDocument/2006/relationships/slideMaster" Target="slideMasters/slideMaster1.xml" /><ns0:Relationship Id="rId2" Type="http://schemas.openxmlformats.org/officeDocument/2006/relationships/printerSettings" Target="printerSettings/printerSettings1.bin" /><ns0:Relationship Id="rId3" Type="http://schemas.openxmlformats.org/officeDocument/2006/relationships/presProps" Target="presProps.xml" /><ns0:Relationship Id="rId4" Type="http://schemas.openxmlformats.org/officeDocument/2006/relationships/viewProps" Target="viewProps.xml" /><ns0:Relationship Id="rId5" Type="http://schemas.openxmlformats.org/officeDocument/2006/relationships/theme" Target="theme/theme1.xml" /><ns0:Relationship Id="rId6" Type="http://schemas.openxmlformats.org/officeDocument/2006/relationships/tableStyles" Target="tableStyles.xml" /><ns0:Relationship Id="rId7" Type="http://schemas.openxmlformats.org/officeDocument/2006/relationships/slide" Target="slides/slide1.xml" /><ns0:Relationship Id="rId8" Type="http://schemas.openxmlformats.org/officeDocument/2006/relationships/slide" Target="slides/slide2.xml" /><ns0:Relationship Id="rId9" Type="http://schemas.openxmlformats.org/officeDocument/2006/relationships/slide" Target="slides/slide3.xml" /><ns0:Relationship Id="rId10" Type="http://schemas.openxmlformats.org/officeDocument/2006/relationships/slide" Target="slides/slide4.xml" /><ns0:Relationship Id="rId11" Type="http://schemas.openxmlformats.org/officeDocument/2006/relationships/slide" Target="slides/slide5.xml" /><ns0:Relationship Id="rId12" Type="http://schemas.openxmlformats.org/officeDocument/2006/relationships/slide" Target="slides/slide6.xml" /><ns0:Relationship Id="rId13" Type="http://schemas.openxmlformats.org/officeDocument/2006/relationships/slide" Target="slides/slide7.xml" /><ns0:Relationship Id="rId14" Type="http://schemas.openxmlformats.org/officeDocument/2006/relationships/slide" Target="slides/slide8.xml" /><ns0:Relationship Id="rId15" Type="http://schemas.openxmlformats.org/officeDocument/2006/relationships/slide" Target="slides/slide9.xml" /><ns0:Relationship Id="rIdFont16" Type="http://schemas.openxmlformats.org/officeDocument/2006/relationships/font" Target="fonts/a4abd2be-fbe2-49ee-9fec-16d280b0bdfe.fntdata" /><ns0:Relationship Id="rIdFont17" Type="http://schemas.openxmlformats.org/officeDocument/2006/relationships/font" Target="fonts/b4bacb50-da68-4006-aca3-24be603dd782.fntdata" /><ns0:Relationship Id="rIdFont18" Type="http://schemas.openxmlformats.org/officeDocument/2006/relationships/font" Target="fonts/cbb6052f-86b6-4c05-821d-b41c2cabac0f.fntdata" /></ns0: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62000" y="5016251"/>
            <a:ext cx="685800" cy="3810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62000" y="1803648"/>
            <a:ext cx="11430000" cy="1809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200" i="0" u="none">
                <a:solidFill>
                  <a:srgbClr val="38BDF8"/>
                </a:solidFill>
                <a:latin typeface="Montserrat"/>
              </a:rPr>
              <a:t>ОСНОВЫ РОССИЙСКОЙ ГОСУДАРСТВЕННОСТИ · МЕДИЦИНСКИЙ ИНСТИТУТ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2137023"/>
            <a:ext cx="8901112" cy="17743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4657"/>
              </a:lnSpc>
            </a:pPr>
            <a:r>
              <a:rPr b="1" sz="4050" i="0" u="none">
                <a:solidFill>
                  <a:srgbClr val="F8FAFC"/>
                </a:solidFill>
                <a:latin typeface="PT Serif"/>
              </a:rPr>
              <a:t>Россия — многонациональное государство: истоки согласия и этика единства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4139951"/>
            <a:ext cx="65722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b="0" sz="1500" i="0" u="none">
                <a:solidFill>
                  <a:srgbClr val="94A3B8"/>
                </a:solidFill>
                <a:latin typeface="Montserrat"/>
              </a:rPr>
              <a:t>Культурное многообразие, гражданские скрепы и значение взаимного уважения в практике врача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62000" y="2924175"/>
            <a:ext cx="3352800" cy="2047875"/>
          </a:xfrm>
          <a:prstGeom prst="roundRect">
            <a:avLst>
              <a:gd name="adj" fmla="val 744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419600" y="2833687"/>
            <a:ext cx="3352800" cy="2228850"/>
          </a:xfrm>
          <a:prstGeom prst="roundRect">
            <a:avLst>
              <a:gd name="adj" fmla="val 6837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077200" y="2833687"/>
            <a:ext cx="3352800" cy="2228850"/>
          </a:xfrm>
          <a:prstGeom prst="roundRect">
            <a:avLst>
              <a:gd name="adj" fmla="val 6837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33400"/>
            <a:ext cx="11430000" cy="1809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125" i="0" u="none">
                <a:solidFill>
                  <a:srgbClr val="0284C7"/>
                </a:solidFill>
                <a:latin typeface="Montserrat"/>
              </a:rPr>
              <a:t>ЭТНОКУЛЬТУРНЫЙ МАСШТАБ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790575"/>
            <a:ext cx="11430000" cy="4000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Montserrat"/>
              </a:rPr>
              <a:t>Многообразие народов и языков в масштабе страны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3900" y="3305175"/>
            <a:ext cx="3429000" cy="685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b="1" sz="5400" i="0" u="none">
                <a:solidFill>
                  <a:srgbClr val="0284C7"/>
                </a:solidFill>
                <a:latin typeface="Montserrat"/>
              </a:rPr>
              <a:t>190+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8175" y="4105275"/>
            <a:ext cx="360045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1500" i="0" u="none">
                <a:solidFill>
                  <a:srgbClr val="0F172A"/>
                </a:solidFill>
                <a:latin typeface="Montserrat"/>
              </a:rPr>
              <a:t>Коренных народов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3900" y="4410075"/>
            <a:ext cx="3429000" cy="1809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0" sz="1200" i="0" u="none">
                <a:solidFill>
                  <a:srgbClr val="64748B"/>
                </a:solidFill>
                <a:latin typeface="Montserrat"/>
              </a:rPr>
              <a:t>Самобытные обычаи и традиции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1500" y="3214687"/>
            <a:ext cx="3429000" cy="685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b="1" sz="5400" i="0" u="none">
                <a:solidFill>
                  <a:srgbClr val="0F172A"/>
                </a:solidFill>
                <a:latin typeface="Montserrat"/>
              </a:rPr>
              <a:t>270+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5775" y="4014787"/>
            <a:ext cx="360045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1500" i="0" u="none">
                <a:solidFill>
                  <a:srgbClr val="0F172A"/>
                </a:solidFill>
                <a:latin typeface="Montserrat"/>
              </a:rPr>
              <a:t>Языков и диалектов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1500" y="4319587"/>
            <a:ext cx="3429000" cy="3619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0" sz="1200" i="0" u="none">
                <a:solidFill>
                  <a:srgbClr val="64748B"/>
                </a:solidFill>
                <a:latin typeface="Montserrat"/>
              </a:rPr>
              <a:t>Государственная языковая поддержка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39100" y="3214687"/>
            <a:ext cx="3429000" cy="6858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b="1" sz="5400" i="0" u="none">
                <a:solidFill>
                  <a:srgbClr val="0284C7"/>
                </a:solidFill>
                <a:latin typeface="Montserrat"/>
              </a:rPr>
              <a:t>89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3375" y="4014787"/>
            <a:ext cx="360045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1500" i="0" u="none">
                <a:solidFill>
                  <a:srgbClr val="0F172A"/>
                </a:solidFill>
                <a:latin typeface="Montserrat"/>
              </a:rPr>
              <a:t>Субъектов федерации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39100" y="4319587"/>
            <a:ext cx="3429000" cy="3619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0" sz="1200" i="0" u="none">
                <a:solidFill>
                  <a:srgbClr val="64748B"/>
                </a:solidFill>
                <a:latin typeface="Montserrat"/>
              </a:rPr>
              <a:t>Единое конституционное пространство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860405" y="2205037"/>
            <a:ext cx="5569594" cy="1009650"/>
          </a:xfrm>
          <a:prstGeom prst="roundRect">
            <a:avLst>
              <a:gd name="adj" fmla="val 1132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860405" y="3405187"/>
            <a:ext cx="5569594" cy="1009650"/>
          </a:xfrm>
          <a:prstGeom prst="roundRect">
            <a:avLst>
              <a:gd name="adj" fmla="val 1132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860405" y="4605337"/>
            <a:ext cx="5569594" cy="1009650"/>
          </a:xfrm>
          <a:prstGeom prst="roundRect">
            <a:avLst>
              <a:gd name="adj" fmla="val 1132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100262"/>
            <a:ext cx="4641205" cy="3619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100262"/>
            <a:ext cx="4641205" cy="3619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2000" y="533400"/>
            <a:ext cx="11430000" cy="1809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125" i="0" u="none">
                <a:solidFill>
                  <a:srgbClr val="0284C7"/>
                </a:solidFill>
                <a:latin typeface="Montserrat"/>
              </a:rPr>
              <a:t>ОСНОВЫ СПЛОЧЕННОСТИ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790575"/>
            <a:ext cx="11430000" cy="4000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Montserrat"/>
              </a:rPr>
              <a:t>Что объединяет народы России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9005" y="2395537"/>
            <a:ext cx="6102994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Montserrat"/>
              </a:rPr>
              <a:t>Общее правовое пространство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89005" y="2662237"/>
            <a:ext cx="5207644" cy="3619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475569"/>
                </a:solidFill>
                <a:latin typeface="Montserrat"/>
              </a:rPr>
              <a:t>Конституционное равенство всех граждан независимо от национальности.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89005" y="3595687"/>
            <a:ext cx="6102994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Montserrat"/>
              </a:rPr>
              <a:t>Историческая судьба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89005" y="3862387"/>
            <a:ext cx="5207644" cy="3619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475569"/>
                </a:solidFill>
                <a:latin typeface="Montserrat"/>
              </a:rPr>
              <a:t>Совместная защита Отечества и вековые традиции взаимопомощи.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89005" y="4795837"/>
            <a:ext cx="6102994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Montserrat"/>
              </a:rPr>
              <a:t>Гражданские ценности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89005" y="5062537"/>
            <a:ext cx="5207644" cy="3619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475569"/>
                </a:solidFill>
                <a:latin typeface="Montserrat"/>
              </a:rPr>
              <a:t>Общая ответственность за благополучие и суверенитет страны.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62000" y="2684115"/>
            <a:ext cx="3403550" cy="2489745"/>
          </a:xfrm>
          <a:prstGeom prst="roundRect">
            <a:avLst>
              <a:gd name="adj" fmla="val 612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394150" y="2684115"/>
            <a:ext cx="3403550" cy="2489745"/>
          </a:xfrm>
          <a:prstGeom prst="roundRect">
            <a:avLst>
              <a:gd name="adj" fmla="val 612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026300" y="2684115"/>
            <a:ext cx="3403550" cy="2489745"/>
          </a:xfrm>
          <a:prstGeom prst="roundRect">
            <a:avLst>
              <a:gd name="adj" fmla="val 612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2988915"/>
            <a:ext cx="457200" cy="4572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0850" y="2988915"/>
            <a:ext cx="457200" cy="4572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3000" y="2988915"/>
            <a:ext cx="457200" cy="4572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8237" y="3122265"/>
            <a:ext cx="238125" cy="1905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0387" y="3122265"/>
            <a:ext cx="238125" cy="1905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6350" y="3122265"/>
            <a:ext cx="190500" cy="1905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62000" y="533400"/>
            <a:ext cx="11430000" cy="1809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125" i="0" u="none">
                <a:solidFill>
                  <a:srgbClr val="0284C7"/>
                </a:solidFill>
                <a:latin typeface="Montserrat"/>
              </a:rPr>
              <a:t>КУЛЬТУРНЫЙ СУВЕРЕНИТЕТ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790575"/>
            <a:ext cx="11430000" cy="4000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Montserrat"/>
              </a:rPr>
              <a:t>Почему взаимное уважение принципиально важно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28700" y="3636615"/>
            <a:ext cx="311367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Montserrat"/>
              </a:rPr>
              <a:t>Уникальность каждого народа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8700" y="4189065"/>
            <a:ext cx="2965400" cy="6799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85"/>
              </a:lnSpc>
            </a:pPr>
            <a:r>
              <a:rPr b="0" sz="1275" i="0" u="none">
                <a:solidFill>
                  <a:srgbClr val="475569"/>
                </a:solidFill>
                <a:latin typeface="Montserrat"/>
              </a:rPr>
              <a:t>Сохранение самобытных традиций обогащает общую культуру страны.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0850" y="3636615"/>
            <a:ext cx="3767072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Montserrat"/>
              </a:rPr>
              <a:t>Языковое равенство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0850" y="3960465"/>
            <a:ext cx="2965400" cy="6799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85"/>
              </a:lnSpc>
            </a:pPr>
            <a:r>
              <a:rPr b="0" sz="1275" i="0" u="none">
                <a:solidFill>
                  <a:srgbClr val="475569"/>
                </a:solidFill>
                <a:latin typeface="Montserrat"/>
              </a:rPr>
              <a:t>Язык формирует ментальный код и систему ценностей человека.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93000" y="3636615"/>
            <a:ext cx="3767072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Montserrat"/>
              </a:rPr>
              <a:t>Доверие в медицине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93000" y="3960465"/>
            <a:ext cx="2965400" cy="6799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85"/>
              </a:lnSpc>
            </a:pPr>
            <a:r>
              <a:rPr b="0" sz="1275" i="0" u="none">
                <a:solidFill>
                  <a:srgbClr val="475569"/>
                </a:solidFill>
                <a:latin typeface="Montserrat"/>
              </a:rPr>
              <a:t>Тактичность к обычаям пациента повышает качество лечения.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62000" y="2998440"/>
            <a:ext cx="3403550" cy="1861095"/>
          </a:xfrm>
          <a:prstGeom prst="roundRect">
            <a:avLst>
              <a:gd name="adj" fmla="val 8188"/>
            </a:avLst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394150" y="2998440"/>
            <a:ext cx="3403550" cy="1861095"/>
          </a:xfrm>
          <a:prstGeom prst="roundRect">
            <a:avLst>
              <a:gd name="adj" fmla="val 8188"/>
            </a:avLst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026300" y="2998440"/>
            <a:ext cx="3403550" cy="1861095"/>
          </a:xfrm>
          <a:prstGeom prst="roundRect">
            <a:avLst>
              <a:gd name="adj" fmla="val 8188"/>
            </a:avLst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33400"/>
            <a:ext cx="11430000" cy="1809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125" i="0" u="none">
                <a:solidFill>
                  <a:srgbClr val="DC2626"/>
                </a:solidFill>
                <a:latin typeface="Montserrat"/>
              </a:rPr>
              <a:t>АНАЛИЗ РИСКОВ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790575"/>
            <a:ext cx="11430000" cy="4000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Montserrat"/>
              </a:rPr>
              <a:t>Причины возникновения межнациональных конфликтов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303240"/>
            <a:ext cx="311367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991B1B"/>
                </a:solidFill>
                <a:latin typeface="Montserrat"/>
              </a:rPr>
              <a:t>Стереотипы и предрассудки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874740"/>
            <a:ext cx="2965400" cy="6799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85"/>
              </a:lnSpc>
            </a:pPr>
            <a:r>
              <a:rPr b="0" sz="1275" i="0" u="none">
                <a:solidFill>
                  <a:srgbClr val="450A0A"/>
                </a:solidFill>
                <a:latin typeface="Montserrat"/>
              </a:rPr>
              <a:t>Перенос негативного опыта с отдельного лица на целый этнос.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850" y="3303240"/>
            <a:ext cx="3767072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991B1B"/>
                </a:solidFill>
                <a:latin typeface="Montserrat"/>
              </a:rPr>
              <a:t>Культурная нетерпимость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0850" y="3646140"/>
            <a:ext cx="2965400" cy="6799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85"/>
              </a:lnSpc>
            </a:pPr>
            <a:r>
              <a:rPr b="0" sz="1275" i="0" u="none">
                <a:solidFill>
                  <a:srgbClr val="450A0A"/>
                </a:solidFill>
                <a:latin typeface="Montserrat"/>
              </a:rPr>
              <a:t>Отказ признавать право других людей на свои обычаи и мировоззрение.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93000" y="3303240"/>
            <a:ext cx="311367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991B1B"/>
                </a:solidFill>
                <a:latin typeface="Montserrat"/>
              </a:rPr>
              <a:t>Дефицит достоверных знаний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000" y="3874740"/>
            <a:ext cx="2965400" cy="6799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85"/>
              </a:lnSpc>
            </a:pPr>
            <a:r>
              <a:rPr b="0" sz="1275" i="0" u="none">
                <a:solidFill>
                  <a:srgbClr val="450A0A"/>
                </a:solidFill>
                <a:latin typeface="Montserrat"/>
              </a:rPr>
              <a:t>Незнание традиций рождает ложные страхи и агрессивную реакцию.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62000" y="2932807"/>
            <a:ext cx="2495550" cy="1992362"/>
          </a:xfrm>
          <a:prstGeom prst="roundRect">
            <a:avLst>
              <a:gd name="adj" fmla="val 764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3486150" y="2932807"/>
            <a:ext cx="2495550" cy="1992362"/>
          </a:xfrm>
          <a:prstGeom prst="roundRect">
            <a:avLst>
              <a:gd name="adj" fmla="val 764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210300" y="2932807"/>
            <a:ext cx="2495550" cy="1992362"/>
          </a:xfrm>
          <a:prstGeom prst="roundRect">
            <a:avLst>
              <a:gd name="adj" fmla="val 764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934450" y="2932807"/>
            <a:ext cx="2495550" cy="1992362"/>
          </a:xfrm>
          <a:prstGeom prst="roundRect">
            <a:avLst>
              <a:gd name="adj" fmla="val 764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33400"/>
            <a:ext cx="11430000" cy="1809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125" i="0" u="none">
                <a:solidFill>
                  <a:srgbClr val="0284C7"/>
                </a:solidFill>
                <a:latin typeface="Montserrat"/>
              </a:rPr>
              <a:t>СТРАТЕГИЯ СТАБИЛЬНОСТИ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790575"/>
            <a:ext cx="11430000" cy="4000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Montserrat"/>
              </a:rPr>
              <a:t>Ключевые механизмы сохранения мира и согласия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199507"/>
            <a:ext cx="2452687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284C7"/>
                </a:solidFill>
                <a:latin typeface="Montserrat"/>
              </a:rPr>
              <a:t>ШАГ 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700" y="3485257"/>
            <a:ext cx="216027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425" i="0" u="none">
                <a:solidFill>
                  <a:srgbClr val="0F172A"/>
                </a:solidFill>
                <a:latin typeface="Montserrat"/>
              </a:rPr>
              <a:t>Непреложность закона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8700" y="4018657"/>
            <a:ext cx="2057400" cy="639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0" sz="1200" i="0" u="none">
                <a:solidFill>
                  <a:srgbClr val="475569"/>
                </a:solidFill>
                <a:latin typeface="Montserrat"/>
              </a:rPr>
              <a:t>Нулевая терпимость к любым проявлениям дискриминации.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2850" y="3199507"/>
            <a:ext cx="2452687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284C7"/>
                </a:solidFill>
                <a:latin typeface="Montserrat"/>
              </a:rPr>
              <a:t>ШАГ 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2850" y="3485257"/>
            <a:ext cx="2575321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425" i="0" u="none">
                <a:solidFill>
                  <a:srgbClr val="0F172A"/>
                </a:solidFill>
                <a:latin typeface="Montserrat"/>
              </a:rPr>
              <a:t>Открытый диалог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52850" y="3799582"/>
            <a:ext cx="2057400" cy="8530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0" sz="1200" i="0" u="none">
                <a:solidFill>
                  <a:srgbClr val="475569"/>
                </a:solidFill>
                <a:latin typeface="Montserrat"/>
              </a:rPr>
              <a:t>Живое общение молодежи разных культур в вузах и обществе.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7000" y="3199507"/>
            <a:ext cx="2452687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284C7"/>
                </a:solidFill>
                <a:latin typeface="Montserrat"/>
              </a:rPr>
              <a:t>ШАГ 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3485257"/>
            <a:ext cx="216027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425" i="0" u="none">
                <a:solidFill>
                  <a:srgbClr val="0F172A"/>
                </a:solidFill>
                <a:latin typeface="Montserrat"/>
              </a:rPr>
              <a:t>Уважение различий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7000" y="4018657"/>
            <a:ext cx="2057400" cy="639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0" sz="1200" i="0" u="none">
                <a:solidFill>
                  <a:srgbClr val="475569"/>
                </a:solidFill>
                <a:latin typeface="Montserrat"/>
              </a:rPr>
              <a:t>Признание законного права каждого народа на самобытность.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01150" y="3199507"/>
            <a:ext cx="2452687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284C7"/>
                </a:solidFill>
                <a:latin typeface="Montserrat"/>
              </a:rPr>
              <a:t>ШАГ 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01150" y="3485257"/>
            <a:ext cx="2575321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425" i="0" u="none">
                <a:solidFill>
                  <a:srgbClr val="0F172A"/>
                </a:solidFill>
                <a:latin typeface="Montserrat"/>
              </a:rPr>
              <a:t>Общие цели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01150" y="3799582"/>
            <a:ext cx="2057400" cy="639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0" sz="1200" i="0" u="none">
                <a:solidFill>
                  <a:srgbClr val="475569"/>
                </a:solidFill>
                <a:latin typeface="Montserrat"/>
              </a:rPr>
              <a:t>Сплочение вокруг созидательного развития страны.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860405" y="2205037"/>
            <a:ext cx="5569594" cy="1009650"/>
          </a:xfrm>
          <a:prstGeom prst="roundRect">
            <a:avLst>
              <a:gd name="adj" fmla="val 1132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860405" y="3405187"/>
            <a:ext cx="5569594" cy="1009650"/>
          </a:xfrm>
          <a:prstGeom prst="roundRect">
            <a:avLst>
              <a:gd name="adj" fmla="val 1132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860405" y="4605337"/>
            <a:ext cx="5569594" cy="1009650"/>
          </a:xfrm>
          <a:prstGeom prst="roundRect">
            <a:avLst>
              <a:gd name="adj" fmla="val 1132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100262"/>
            <a:ext cx="4641205" cy="3619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100262"/>
            <a:ext cx="4641205" cy="3619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2000" y="533400"/>
            <a:ext cx="11430000" cy="1809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125" i="0" u="none">
                <a:solidFill>
                  <a:srgbClr val="0284C7"/>
                </a:solidFill>
                <a:latin typeface="Montserrat"/>
              </a:rPr>
              <a:t>ПРОСВЕЩЕНИЕ И ЗДРАВООХРАНЕНИЕ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790575"/>
            <a:ext cx="11430000" cy="4000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Montserrat"/>
              </a:rPr>
              <a:t>Роль образования и гуманитарная миссия врача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9005" y="2395537"/>
            <a:ext cx="6102994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Montserrat"/>
              </a:rPr>
              <a:t>Этнокультурная компетентность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89005" y="2662237"/>
            <a:ext cx="5207644" cy="3619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475569"/>
                </a:solidFill>
                <a:latin typeface="Montserrat"/>
              </a:rPr>
              <a:t>Понимание культурного контекста снижает уровень стресса пациента.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89005" y="3595687"/>
            <a:ext cx="6102994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Montserrat"/>
              </a:rPr>
              <a:t>Клятва врача России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89005" y="3862387"/>
            <a:ext cx="5207644" cy="3619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475569"/>
                </a:solidFill>
                <a:latin typeface="Montserrat"/>
              </a:rPr>
              <a:t>Оказание медицинской помощи без различия веры и национальности.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89005" y="4795837"/>
            <a:ext cx="6102994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Montserrat"/>
              </a:rPr>
              <a:t>Интернациональный коллектив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89005" y="5062537"/>
            <a:ext cx="5207644" cy="3619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475569"/>
                </a:solidFill>
                <a:latin typeface="Montserrat"/>
              </a:rPr>
              <a:t>Слаженность клинических бригад строится на профессиональном уважении.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791200" y="5131593"/>
            <a:ext cx="609600" cy="3810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982765" y="1688306"/>
            <a:ext cx="2226468" cy="1809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1125" i="0" u="none">
                <a:solidFill>
                  <a:srgbClr val="38BDF8"/>
                </a:solidFill>
                <a:latin typeface="Montserrat"/>
              </a:rPr>
              <a:t>ИТОГОВЫЙ ВЫВОД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0296" y="2059781"/>
            <a:ext cx="11251406" cy="16430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4312"/>
              </a:lnSpc>
            </a:pPr>
            <a:r>
              <a:rPr b="1" sz="3450" i="0" u="none">
                <a:solidFill>
                  <a:srgbClr val="F8FAFC"/>
                </a:solidFill>
                <a:latin typeface="PT Serif"/>
              </a:rPr>
              <a:t>Мир между народами зависит от взаимного уважения, законности и готовности созидать вместе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3931443"/>
            <a:ext cx="7620000" cy="857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b="0" sz="1500" i="0" u="none">
                <a:solidFill>
                  <a:srgbClr val="94A3B8"/>
                </a:solidFill>
                <a:latin typeface="Montserrat"/>
              </a:rPr>
              <a:t>Гуманизм и служение здоровью человека — фундаментальная объединяющая основа для будущего врача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2E8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71500" y="847725"/>
            <a:ext cx="110490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71500" y="160972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71500" y="160972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90600"/>
            <a:ext cx="857250" cy="4762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790700"/>
            <a:ext cx="857250" cy="476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1500" y="571500"/>
            <a:ext cx="2325290" cy="2762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800" i="0" u="none">
                <a:solidFill>
                  <a:srgbClr val="000000"/>
                </a:solidFill>
                <a:latin typeface="Montserrat"/>
              </a:rPr>
              <a:t>Image Sources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66875" y="1038225"/>
            <a:ext cx="5262562" cy="1524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975" i="0" u="none">
                <a:solidFill>
                  <a:srgbClr val="000000"/>
                </a:solidFill>
                <a:latin typeface="Montserrat"/>
              </a:rPr>
              <a:t>https://travel2moscow.com/wp-content/uploads/2023/10/minin.jpg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66875" y="1238250"/>
            <a:ext cx="2702718" cy="1809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000000"/>
                </a:solidFill>
                <a:latin typeface="Montserrat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Montserrat"/>
              </a:rPr>
              <a:t>travel2moscow.com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66875" y="1762125"/>
            <a:ext cx="10048875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975" i="0" u="none">
                <a:solidFill>
                  <a:srgbClr val="000000"/>
                </a:solidFill>
                <a:latin typeface="Montserrat"/>
              </a:rPr>
              <a:t>https://rodnikplus.ru/attachments/4ce2c4191f4b578b77e4640d2a88b6a1d1c4df08/store/crop/0/0/1600/1125/1600/0/0/6868b40ef461ef1b950bf8783da894e54113899b629c1abafa64212cb9d0/1e2150b08dc4b3e15b07e6e78b474bc4.jpeg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6875" y="2114550"/>
            <a:ext cx="2071687" cy="1809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000000"/>
                </a:solidFill>
                <a:latin typeface="Montserrat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Montserrat"/>
              </a:rPr>
              <a:t>rodnikplus.ru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