
<file path=[Content_Types].xml><?xml version="1.0" encoding="utf-8"?>
<ns0:Types xmlns:ns0="http://schemas.openxmlformats.org/package/2006/content-types">
  <ns0:Default Extension="bin" ContentType="application/vnd.openxmlformats-officedocument.presentationml.printerSettings"/>
  <ns0:Default Extension="jpeg" ContentType="image/jpeg"/>
  <ns0:Default Extension="png" ContentType="image/png"/>
  <ns0:Default Extension="rels" ContentType="application/vnd.openxmlformats-package.relationships+xml"/>
  <ns0:Default Extension="xml" ContentType="application/xml"/>
  <ns0:Override PartName="/docProps/app.xml" ContentType="application/vnd.openxmlformats-officedocument.extended-properties+xml"/>
  <ns0:Override PartName="/docProps/core.xml" ContentType="application/vnd.openxmlformats-package.core-properties+xml"/>
  <ns0:Override PartName="/ppt/presProps.xml" ContentType="application/vnd.openxmlformats-officedocument.presentationml.presProps+xml"/>
  <ns0:Override PartName="/ppt/presentation.xml" ContentType="application/vnd.openxmlformats-officedocument.presentationml.presentation.main+xml"/>
  <ns0:Override PartName="/ppt/slideLayouts/slideLayout1.xml" ContentType="application/vnd.openxmlformats-officedocument.presentationml.slideLayout+xml"/>
  <ns0:Override PartName="/ppt/slideLayouts/slideLayout10.xml" ContentType="application/vnd.openxmlformats-officedocument.presentationml.slideLayout+xml"/>
  <ns0:Override PartName="/ppt/slideLayouts/slideLayout1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slideLayouts/slideLayout4.xml" ContentType="application/vnd.openxmlformats-officedocument.presentationml.slideLayout+xml"/>
  <ns0:Override PartName="/ppt/slideLayouts/slideLayout5.xml" ContentType="application/vnd.openxmlformats-officedocument.presentationml.slideLayout+xml"/>
  <ns0:Override PartName="/ppt/slideLayouts/slideLayout6.xml" ContentType="application/vnd.openxmlformats-officedocument.presentationml.slideLayout+xml"/>
  <ns0:Override PartName="/ppt/slideLayouts/slideLayout7.xml" ContentType="application/vnd.openxmlformats-officedocument.presentationml.slideLayout+xml"/>
  <ns0:Override PartName="/ppt/slideLayouts/slideLayout8.xml" ContentType="application/vnd.openxmlformats-officedocument.presentationml.slideLayout+xml"/>
  <ns0:Override PartName="/ppt/slideLayouts/slideLayout9.xml" ContentType="application/vnd.openxmlformats-officedocument.presentationml.slideLayout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slides/slide12.xml" ContentType="application/vnd.openxmlformats-officedocument.presentationml.slide+xml"/>
  <ns0:Override PartName="/ppt/slides/slide13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tableStyles.xml" ContentType="application/vnd.openxmlformats-officedocument.presentationml.tableStyles+xml"/>
  <ns0:Override PartName="/ppt/theme/theme1.xml" ContentType="application/vnd.openxmlformats-officedocument.theme+xml"/>
  <ns0:Override PartName="/ppt/viewProps.xml" ContentType="application/vnd.openxmlformats-officedocument.presentationml.viewProps+xml"/>
  <ns0:Default Extension="fntdata" ContentType="application/x-fontdata"/>
</ns0: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ns0:presentation xmlns:ns0="http://schemas.openxmlformats.org/presentationml/2006/main" xmlns:ns1="http://schemas.openxmlformats.org/officeDocument/2006/relationships" xmlns:ns2="http://schemas.openxmlformats.org/drawingml/2006/main" saveSubsetFonts="1" autoCompressPictures="0" embedTrueTypeFonts="1">
  <ns0:sldMasterIdLst>
    <ns0:sldMasterId id="2147483648" ns1:id="rId1"/>
  </ns0:sldMasterIdLst>
  <ns0:sldIdLst>
    <ns0:sldId id="256" ns1:id="rId7"/>
    <ns0:sldId id="257" ns1:id="rId8"/>
    <ns0:sldId id="258" ns1:id="rId9"/>
    <ns0:sldId id="259" ns1:id="rId10"/>
    <ns0:sldId id="260" ns1:id="rId11"/>
    <ns0:sldId id="261" ns1:id="rId12"/>
    <ns0:sldId id="262" ns1:id="rId13"/>
    <ns0:sldId id="263" ns1:id="rId14"/>
    <ns0:sldId id="264" ns1:id="rId15"/>
    <ns0:sldId id="265" ns1:id="rId16"/>
    <ns0:sldId id="266" ns1:id="rId17"/>
    <ns0:sldId id="267" ns1:id="rId18"/>
    <ns0:sldId id="268" ns1:id="rId19"/>
  </ns0:sldIdLst>
  <ns0:sldSz cx="12192000" cy="6858000" type="screen4x3"/>
  <ns0:notesSz cx="6858000" cy="9144000"/>
  <ns0:embeddedFontLst>
    <ns0:embeddedFont>
      <ns0:font typeface="Montserrat"/>
      <ns0:bold ns1:id="rIdFont20"/>
    </ns0:embeddedFont>
    <ns0:embeddedFont>
      <ns0:font typeface="Inter"/>
      <ns0:italic ns1:id="rIdFont21"/>
      <ns0:bold ns1:id="rIdFont22"/>
      <ns0:boldItalic ns1:id="rIdFont23"/>
      <ns0:regular ns1:id="rIdFont24"/>
    </ns0:embeddedFont>
  </ns0:embeddedFontLst>
  <ns0:defaultTextStyle>
    <ns2:defPPr>
      <ns2:defRPr lang="en-US"/>
    </ns2:defPPr>
    <ns2:lvl1pPr marL="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1pPr>
    <ns2:lvl2pPr marL="457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2pPr>
    <ns2:lvl3pPr marL="914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3pPr>
    <ns2:lvl4pPr marL="1371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4pPr>
    <ns2:lvl5pPr marL="18288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5pPr>
    <ns2:lvl6pPr marL="22860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6pPr>
    <ns2:lvl7pPr marL="2743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7pPr>
    <ns2:lvl8pPr marL="3200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8pPr>
    <ns2:lvl9pPr marL="3657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9pPr>
  </ns0:defaultTextStyle>
</ns0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ns0:Relationships xmlns:ns0="http://schemas.openxmlformats.org/package/2006/relationships"><ns0:Relationship Id="rId1" Type="http://schemas.openxmlformats.org/officeDocument/2006/relationships/slideMaster" Target="slideMasters/slideMaster1.xml" /><ns0:Relationship Id="rId2" Type="http://schemas.openxmlformats.org/officeDocument/2006/relationships/printerSettings" Target="printerSettings/printerSettings1.bin" /><ns0:Relationship Id="rId3" Type="http://schemas.openxmlformats.org/officeDocument/2006/relationships/presProps" Target="presProps.xml" /><ns0:Relationship Id="rId4" Type="http://schemas.openxmlformats.org/officeDocument/2006/relationships/viewProps" Target="viewProps.xml" /><ns0:Relationship Id="rId5" Type="http://schemas.openxmlformats.org/officeDocument/2006/relationships/theme" Target="theme/theme1.xml" /><ns0:Relationship Id="rId6" Type="http://schemas.openxmlformats.org/officeDocument/2006/relationships/tableStyles" Target="tableStyles.xml" /><ns0:Relationship Id="rId7" Type="http://schemas.openxmlformats.org/officeDocument/2006/relationships/slide" Target="slides/slide1.xml" /><ns0:Relationship Id="rId8" Type="http://schemas.openxmlformats.org/officeDocument/2006/relationships/slide" Target="slides/slide2.xml" /><ns0:Relationship Id="rId9" Type="http://schemas.openxmlformats.org/officeDocument/2006/relationships/slide" Target="slides/slide3.xml" /><ns0:Relationship Id="rId10" Type="http://schemas.openxmlformats.org/officeDocument/2006/relationships/slide" Target="slides/slide4.xml" /><ns0:Relationship Id="rId11" Type="http://schemas.openxmlformats.org/officeDocument/2006/relationships/slide" Target="slides/slide5.xml" /><ns0:Relationship Id="rId12" Type="http://schemas.openxmlformats.org/officeDocument/2006/relationships/slide" Target="slides/slide6.xml" /><ns0:Relationship Id="rId13" Type="http://schemas.openxmlformats.org/officeDocument/2006/relationships/slide" Target="slides/slide7.xml" /><ns0:Relationship Id="rId14" Type="http://schemas.openxmlformats.org/officeDocument/2006/relationships/slide" Target="slides/slide8.xml" /><ns0:Relationship Id="rId15" Type="http://schemas.openxmlformats.org/officeDocument/2006/relationships/slide" Target="slides/slide9.xml" /><ns0:Relationship Id="rId16" Type="http://schemas.openxmlformats.org/officeDocument/2006/relationships/slide" Target="slides/slide10.xml" /><ns0:Relationship Id="rId17" Type="http://schemas.openxmlformats.org/officeDocument/2006/relationships/slide" Target="slides/slide11.xml" /><ns0:Relationship Id="rId18" Type="http://schemas.openxmlformats.org/officeDocument/2006/relationships/slide" Target="slides/slide12.xml" /><ns0:Relationship Id="rId19" Type="http://schemas.openxmlformats.org/officeDocument/2006/relationships/slide" Target="slides/slide13.xml" /><ns0:Relationship Id="rIdFont20" Type="http://schemas.openxmlformats.org/officeDocument/2006/relationships/font" Target="fonts/9ef94532-1976-4a54-9988-e0b269cd2950.fntdata" /><ns0:Relationship Id="rIdFont21" Type="http://schemas.openxmlformats.org/officeDocument/2006/relationships/font" Target="fonts/f9df712f-f739-42af-bdda-240474384c51.fntdata" /><ns0:Relationship Id="rIdFont22" Type="http://schemas.openxmlformats.org/officeDocument/2006/relationships/font" Target="fonts/2621ab1b-4d70-4ee7-be0c-31e79343945c.fntdata" /><ns0:Relationship Id="rIdFont23" Type="http://schemas.openxmlformats.org/officeDocument/2006/relationships/font" Target="fonts/d2021e0a-209e-449c-8008-875dee0c4720.fntdata" /><ns0:Relationship Id="rIdFont24" Type="http://schemas.openxmlformats.org/officeDocument/2006/relationships/font" Target="fonts/96533150-3a55-485b-b94f-08aa8e29bb90.fntdata" /></ns0: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25.png"/><Relationship Id="rId6" Type="http://schemas.openxmlformats.org/officeDocument/2006/relationships/image" Target="../media/image1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3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386262" y="2114103"/>
            <a:ext cx="3419475" cy="314325"/>
          </a:xfrm>
          <a:prstGeom prst="roundRect">
            <a:avLst>
              <a:gd name="adj" fmla="val 50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943225" y="4381946"/>
            <a:ext cx="6305550" cy="3619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943225" y="4381946"/>
            <a:ext cx="6305550" cy="9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3225" y="4601021"/>
            <a:ext cx="152400" cy="1333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0650" y="4601021"/>
            <a:ext cx="85725" cy="1333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4601021"/>
            <a:ext cx="133350" cy="1333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30278" y="2190303"/>
            <a:ext cx="3931443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050" i="0" u="none">
                <a:solidFill>
                  <a:srgbClr val="0284C7"/>
                </a:solidFill>
                <a:latin typeface="Inter"/>
              </a:rPr>
              <a:t>НОРМАЛЬНАЯ АНАТОМИЯ ЧЕЛОВЕКА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1688" y="2657028"/>
            <a:ext cx="8988623" cy="59144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4657"/>
              </a:lnSpc>
            </a:pPr>
            <a:r>
              <a:rPr b="1" sz="4050" i="0" u="none">
                <a:solidFill>
                  <a:srgbClr val="0B1F33"/>
                </a:solidFill>
                <a:latin typeface="Montserrat"/>
              </a:rPr>
              <a:t>Анатомия </a:t>
            </a:r>
            <a:r>
              <a:rPr b="1" sz="4050" i="0" u="none">
                <a:solidFill>
                  <a:srgbClr val="0284C7"/>
                </a:solidFill>
                <a:latin typeface="Montserrat"/>
              </a:rPr>
              <a:t>мышц живота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4437" y="3438971"/>
            <a:ext cx="9763125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b="0" sz="1500" i="0" u="none">
                <a:solidFill>
                  <a:srgbClr val="475569"/>
                </a:solidFill>
                <a:latin typeface="Inter"/>
              </a:rPr>
              <a:t>Полный курс по топографической классификации, местам прикрепления, функциональной анатомии и производным апоневрозов мышц брюшной стенки.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96765" y="4581971"/>
            <a:ext cx="2464593" cy="161925"/>
          </a:xfrm>
          <a:prstGeom prst="rect">
            <a:avLst/>
          </a:prstGeom>
          <a:noFill/>
        </p:spPr>
        <p:txBody>
          <a:bodyPr wrap="none" lIns="152400" rIns="0" tIns="0" bIns="0" anchor="t">
            <a:spAutoFit/>
          </a:bodyPr>
          <a:lstStyle/>
          <a:p>
            <a:pPr algn="ctr"/>
            <a:r>
              <a:rPr b="0" sz="1050" i="0" u="none">
                <a:solidFill>
                  <a:srgbClr val="64748B"/>
                </a:solidFill>
                <a:latin typeface="Inter"/>
              </a:rPr>
              <a:t>3 топографические группы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0" y="4581971"/>
            <a:ext cx="1714500" cy="161925"/>
          </a:xfrm>
          <a:prstGeom prst="rect">
            <a:avLst/>
          </a:prstGeom>
          <a:noFill/>
        </p:spPr>
        <p:txBody>
          <a:bodyPr wrap="none" lIns="85725" rIns="0" tIns="0" bIns="0" anchor="t">
            <a:spAutoFit/>
          </a:bodyPr>
          <a:lstStyle/>
          <a:p>
            <a:pPr algn="ctr"/>
            <a:r>
              <a:rPr b="0" sz="1050" i="0" u="none">
                <a:solidFill>
                  <a:srgbClr val="64748B"/>
                </a:solidFill>
                <a:latin typeface="Inter"/>
              </a:rPr>
              <a:t>6 ключевых мышц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59153" y="4581971"/>
            <a:ext cx="2988468" cy="161925"/>
          </a:xfrm>
          <a:prstGeom prst="rect">
            <a:avLst/>
          </a:prstGeom>
          <a:noFill/>
        </p:spPr>
        <p:txBody>
          <a:bodyPr wrap="none" lIns="133350" rIns="0" tIns="0" bIns="0" anchor="t">
            <a:spAutoFit/>
          </a:bodyPr>
          <a:lstStyle/>
          <a:p>
            <a:pPr algn="ctr"/>
            <a:r>
              <a:rPr b="0" sz="1050" i="0" u="none">
                <a:solidFill>
                  <a:srgbClr val="64748B"/>
                </a:solidFill>
                <a:latin typeface="Inter"/>
              </a:rPr>
              <a:t>Формирование брюшного пресса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3875" y="9429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23875" y="2153840"/>
            <a:ext cx="3555950" cy="3083718"/>
          </a:xfrm>
          <a:prstGeom prst="roundRect">
            <a:avLst>
              <a:gd name="adj" fmla="val 370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317950" y="2153840"/>
            <a:ext cx="3555950" cy="3083718"/>
          </a:xfrm>
          <a:prstGeom prst="roundRect">
            <a:avLst>
              <a:gd name="adj" fmla="val 370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112025" y="2153840"/>
            <a:ext cx="3555950" cy="3083718"/>
          </a:xfrm>
          <a:prstGeom prst="roundRect">
            <a:avLst>
              <a:gd name="adj" fmla="val 3706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95300"/>
            <a:ext cx="300037" cy="2667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50" y="2449115"/>
            <a:ext cx="495300" cy="4953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3225" y="2449115"/>
            <a:ext cx="495300" cy="4953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7300" y="2449115"/>
            <a:ext cx="495300" cy="4953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500" y="2582465"/>
            <a:ext cx="228600" cy="2286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9437" y="2582465"/>
            <a:ext cx="142875" cy="2286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40650" y="2582465"/>
            <a:ext cx="228600" cy="2286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66787" y="428625"/>
            <a:ext cx="11225212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550" i="0" u="none">
                <a:solidFill>
                  <a:srgbClr val="0F2B46"/>
                </a:solidFill>
                <a:latin typeface="Montserrat"/>
              </a:rPr>
              <a:t>Классификация мышц живота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9150" y="3134915"/>
            <a:ext cx="3892088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2B46"/>
                </a:solidFill>
                <a:latin typeface="Montserrat"/>
              </a:rPr>
              <a:t>Боковые мышцы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150" y="3506390"/>
            <a:ext cx="3060650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0" sz="1125" i="0" u="none">
                <a:solidFill>
                  <a:srgbClr val="475569"/>
                </a:solidFill>
                <a:latin typeface="Inter"/>
              </a:rPr>
              <a:t>Широкие слоистые мышцы боковых отделов стенки живота. Состоят из мышечной и апоневротической частей.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13225" y="3134915"/>
            <a:ext cx="3892088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2B46"/>
                </a:solidFill>
                <a:latin typeface="Montserrat"/>
              </a:rPr>
              <a:t>Передние мышцы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13225" y="3506390"/>
            <a:ext cx="3060650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0" sz="1125" i="0" u="none">
                <a:solidFill>
                  <a:srgbClr val="475569"/>
                </a:solidFill>
                <a:latin typeface="Inter"/>
              </a:rPr>
              <a:t>Вертикально ориентированные мышцы передней брюшной стенки, образующие рельеф и защищающие белую линию.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07300" y="3134915"/>
            <a:ext cx="3784699" cy="2571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2B46"/>
                </a:solidFill>
                <a:latin typeface="Montserrat"/>
              </a:rPr>
              <a:t>Задние мышцы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07300" y="3506390"/>
            <a:ext cx="3060650" cy="664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43"/>
              </a:lnSpc>
            </a:pPr>
            <a:r>
              <a:rPr b="0" sz="1125" i="0" u="none">
                <a:solidFill>
                  <a:srgbClr val="475569"/>
                </a:solidFill>
                <a:latin typeface="Inter"/>
              </a:rPr>
              <a:t>Мышцы, образующие заднюю стенку брюшной полости и стабилизирующие поясничный отдел позвоночника.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3450" y="4270771"/>
            <a:ext cx="76200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05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9650" y="4285059"/>
            <a:ext cx="3468625" cy="161925"/>
          </a:xfrm>
          <a:prstGeom prst="rect">
            <a:avLst/>
          </a:prstGeom>
          <a:noFill/>
        </p:spPr>
        <p:txBody>
          <a:bodyPr wrap="none" lIns="76200" rIns="0" tIns="0" bIns="0" anchor="t">
            <a:spAutoFit/>
          </a:bodyPr>
          <a:lstStyle/>
          <a:p>
            <a:pPr algn="l"/>
            <a:r>
              <a:rPr b="0" sz="1050" i="0" u="none">
                <a:solidFill>
                  <a:srgbClr val="334155"/>
                </a:solidFill>
                <a:latin typeface="Inter"/>
              </a:rPr>
              <a:t>Наружная косая мышца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3450" y="4489846"/>
            <a:ext cx="76200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05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9650" y="4504134"/>
            <a:ext cx="3468625" cy="161925"/>
          </a:xfrm>
          <a:prstGeom prst="rect">
            <a:avLst/>
          </a:prstGeom>
          <a:noFill/>
        </p:spPr>
        <p:txBody>
          <a:bodyPr wrap="none" lIns="76200" rIns="0" tIns="0" bIns="0" anchor="t">
            <a:spAutoFit/>
          </a:bodyPr>
          <a:lstStyle/>
          <a:p>
            <a:pPr algn="l"/>
            <a:r>
              <a:rPr b="0" sz="1050" i="0" u="none">
                <a:solidFill>
                  <a:srgbClr val="334155"/>
                </a:solidFill>
                <a:latin typeface="Inter"/>
              </a:rPr>
              <a:t>Внутренняя косая мышца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3450" y="4708921"/>
            <a:ext cx="76200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05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9650" y="4723209"/>
            <a:ext cx="3468625" cy="161925"/>
          </a:xfrm>
          <a:prstGeom prst="rect">
            <a:avLst/>
          </a:prstGeom>
          <a:noFill/>
        </p:spPr>
        <p:txBody>
          <a:bodyPr wrap="none" lIns="76200" rIns="0" tIns="0" bIns="0" anchor="t">
            <a:spAutoFit/>
          </a:bodyPr>
          <a:lstStyle/>
          <a:p>
            <a:pPr algn="l"/>
            <a:r>
              <a:rPr b="0" sz="1050" i="0" u="none">
                <a:solidFill>
                  <a:srgbClr val="334155"/>
                </a:solidFill>
                <a:latin typeface="Inter"/>
              </a:rPr>
              <a:t>Поперечная мышца живота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27525" y="4270771"/>
            <a:ext cx="76200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05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03725" y="4285059"/>
            <a:ext cx="3468625" cy="161925"/>
          </a:xfrm>
          <a:prstGeom prst="rect">
            <a:avLst/>
          </a:prstGeom>
          <a:noFill/>
        </p:spPr>
        <p:txBody>
          <a:bodyPr wrap="none" lIns="76200" rIns="0" tIns="0" bIns="0" anchor="t">
            <a:spAutoFit/>
          </a:bodyPr>
          <a:lstStyle/>
          <a:p>
            <a:pPr algn="l"/>
            <a:r>
              <a:rPr b="0" sz="1050" i="0" u="none">
                <a:solidFill>
                  <a:srgbClr val="334155"/>
                </a:solidFill>
                <a:latin typeface="Inter"/>
              </a:rPr>
              <a:t>Прямая мышца живота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27525" y="4489846"/>
            <a:ext cx="76200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05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03725" y="4504134"/>
            <a:ext cx="3468625" cy="161925"/>
          </a:xfrm>
          <a:prstGeom prst="rect">
            <a:avLst/>
          </a:prstGeom>
          <a:noFill/>
        </p:spPr>
        <p:txBody>
          <a:bodyPr wrap="none" lIns="76200" rIns="0" tIns="0" bIns="0" anchor="t">
            <a:spAutoFit/>
          </a:bodyPr>
          <a:lstStyle/>
          <a:p>
            <a:pPr algn="l"/>
            <a:r>
              <a:rPr b="0" sz="1050" i="0" u="none">
                <a:solidFill>
                  <a:srgbClr val="334155"/>
                </a:solidFill>
                <a:latin typeface="Inter"/>
              </a:rPr>
              <a:t>Пирамидальная мышца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21600" y="4270771"/>
            <a:ext cx="76200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0" sz="105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97800" y="4285059"/>
            <a:ext cx="3468625" cy="161925"/>
          </a:xfrm>
          <a:prstGeom prst="rect">
            <a:avLst/>
          </a:prstGeom>
          <a:noFill/>
        </p:spPr>
        <p:txBody>
          <a:bodyPr wrap="none" lIns="76200" rIns="0" tIns="0" bIns="0" anchor="t">
            <a:spAutoFit/>
          </a:bodyPr>
          <a:lstStyle/>
          <a:p>
            <a:pPr algn="l"/>
            <a:r>
              <a:rPr b="0" sz="1050" i="0" u="none">
                <a:solidFill>
                  <a:srgbClr val="334155"/>
                </a:solidFill>
                <a:latin typeface="Inter"/>
              </a:rPr>
              <a:t>Квадратная мышца поясницы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3875" y="9429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23875" y="2105025"/>
            <a:ext cx="5381625" cy="3181350"/>
          </a:xfrm>
          <a:prstGeom prst="roundRect">
            <a:avLst>
              <a:gd name="adj" fmla="val 359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286500" y="2105025"/>
            <a:ext cx="5381625" cy="3181350"/>
          </a:xfrm>
          <a:prstGeom prst="roundRect">
            <a:avLst>
              <a:gd name="adj" fmla="val 359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95300"/>
            <a:ext cx="300037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50" y="2424112"/>
            <a:ext cx="285750" cy="2286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1775" y="2424112"/>
            <a:ext cx="257175" cy="228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66787" y="428625"/>
            <a:ext cx="11225212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550" i="0" u="none">
                <a:solidFill>
                  <a:srgbClr val="0F2B46"/>
                </a:solidFill>
                <a:latin typeface="Montserrat"/>
              </a:rPr>
              <a:t>Строение боковых мышц живота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9200" y="2400300"/>
            <a:ext cx="5868233" cy="2762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b="1" sz="1800" i="0" u="none">
                <a:solidFill>
                  <a:srgbClr val="0284C7"/>
                </a:solidFill>
                <a:latin typeface="Montserrat"/>
              </a:rPr>
              <a:t>Мышечная часть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9150" y="2819400"/>
            <a:ext cx="488632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Локализация: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Располагается латерально (сбоку брюшной стенки).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9150" y="3390900"/>
            <a:ext cx="488632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Характеристика: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Представлена активной поперечно-полосатой мышечной тканью с высокой сократительной способностью.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9150" y="4191000"/>
            <a:ext cx="488632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Значение: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Обеспечивает движения позвоночника, изменение объёма брюшной полости, дыхательные движения и стабилизацию таза.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53250" y="2400300"/>
            <a:ext cx="5238750" cy="2762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b="1" sz="1800" i="0" u="none">
                <a:solidFill>
                  <a:srgbClr val="0284C7"/>
                </a:solidFill>
                <a:latin typeface="Montserrat"/>
              </a:rPr>
              <a:t>Апоневротическая часть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1775" y="2819400"/>
            <a:ext cx="488632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Локализация: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Находится медиально между мышечными частями с обеих сторон.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1775" y="3390900"/>
            <a:ext cx="488632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Характеристика: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Представлена широкими плотными сухожильными пластинками из соединительной ткани.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1775" y="3962400"/>
            <a:ext cx="488632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Значение: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Участвует в образовании влагалища прямой мышцы живота, формирует белую линию и паховую связку.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3875" y="9429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23875" y="1619994"/>
            <a:ext cx="5381625" cy="4151411"/>
          </a:xfrm>
          <a:prstGeom prst="roundRect">
            <a:avLst>
              <a:gd name="adj" fmla="val 275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00100" y="2220069"/>
            <a:ext cx="4829175" cy="64174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00100" y="2995166"/>
            <a:ext cx="4829175" cy="64174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0100" y="3770262"/>
            <a:ext cx="4829175" cy="86260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00100" y="4804320"/>
            <a:ext cx="4829175" cy="728960"/>
          </a:xfrm>
          <a:prstGeom prst="roundRect">
            <a:avLst>
              <a:gd name="adj" fmla="val 7839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00100" y="4804320"/>
            <a:ext cx="38100" cy="72896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00100" y="2220069"/>
            <a:ext cx="28575" cy="641746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2995166"/>
            <a:ext cx="28575" cy="641746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0100" y="3770262"/>
            <a:ext cx="28575" cy="862607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95300"/>
            <a:ext cx="300037" cy="2667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409700"/>
            <a:ext cx="5381625" cy="45720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6025" y="1419225"/>
            <a:ext cx="5362575" cy="45529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550" y="4928145"/>
            <a:ext cx="123825" cy="12382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66787" y="428625"/>
            <a:ext cx="11225212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550" i="0" u="none">
                <a:solidFill>
                  <a:srgbClr val="0F2B46"/>
                </a:solidFill>
                <a:latin typeface="Montserrat"/>
              </a:rPr>
              <a:t>Наружная косая мышца живота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0100" y="1858119"/>
            <a:ext cx="6036468" cy="190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200" i="1" u="none">
                <a:solidFill>
                  <a:srgbClr val="0284C7"/>
                </a:solidFill>
                <a:latin typeface="Inter"/>
              </a:rPr>
              <a:t> Musculus obliquus externus abdominis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3450" y="4899570"/>
            <a:ext cx="4657725" cy="538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13"/>
              </a:lnSpc>
            </a:pPr>
            <a:r>
              <a:rPr b="1" sz="975" i="0" u="none">
                <a:solidFill>
                  <a:srgbClr val="92400E"/>
                </a:solidFill>
                <a:latin typeface="Inter"/>
              </a:rPr>
              <a:t>Примечание:</a:t>
            </a:r>
            <a:r>
              <a:rPr b="0" sz="975" i="0" u="none">
                <a:solidFill>
                  <a:srgbClr val="92400E"/>
                </a:solidFill>
                <a:latin typeface="Inter"/>
              </a:rPr>
              <a:t> Нижний свободный край апоневроза, натянутый между верхней передней подвздошной остью и лобковым бугорком, образует </a:t>
            </a:r>
            <a:r>
              <a:rPr b="1" sz="975" i="0" u="none">
                <a:solidFill>
                  <a:srgbClr val="92400E"/>
                </a:solidFill>
                <a:latin typeface="Inter"/>
              </a:rPr>
              <a:t>паховую связку</a:t>
            </a:r>
            <a:r>
              <a:rPr b="0" sz="975" i="0" u="none">
                <a:solidFill>
                  <a:srgbClr val="92400E"/>
                </a:solidFill>
                <a:latin typeface="Inter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2975" y="2220069"/>
            <a:ext cx="5857875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2B46"/>
                </a:solidFill>
                <a:latin typeface="Inter"/>
              </a:rPr>
              <a:t>НАЧАЛО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2975" y="2420094"/>
            <a:ext cx="4781550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Наружная поверхность 5–12 рёбер. Мышечные волокна направлены сверху вниз и медиально.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2975" y="2995166"/>
            <a:ext cx="5857875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2B46"/>
                </a:solidFill>
                <a:latin typeface="Inter"/>
              </a:rPr>
              <a:t>ПРИКРЕПЛЕНИЕ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2975" y="3195191"/>
            <a:ext cx="4781550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Наружная губа подвздошного гребня, лобковый симфиз, белая линия живота.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2975" y="3770262"/>
            <a:ext cx="5857875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2B46"/>
                </a:solidFill>
                <a:latin typeface="Inter"/>
              </a:rPr>
              <a:t>ФУНКЦИЯ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2975" y="3970287"/>
            <a:ext cx="4781550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Односторонне: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поворачивает туловище в противоположную сторону.</a:t>
            </a:r>
            <a:r>
              <a:t>
</a:t>
            </a:r>
            <a:r>
              <a:rPr b="1" sz="1200" i="0" u="none">
                <a:solidFill>
                  <a:srgbClr val="334155"/>
                </a:solidFill>
                <a:latin typeface="Inter"/>
              </a:rPr>
              <a:t>Двусторонне: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опускает рёбра и сгибает туловище вперёд.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3875" y="9429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23875" y="1709737"/>
            <a:ext cx="5381625" cy="3971925"/>
          </a:xfrm>
          <a:prstGeom prst="roundRect">
            <a:avLst>
              <a:gd name="adj" fmla="val 2877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00100" y="2309812"/>
            <a:ext cx="4829175" cy="86260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00100" y="3305770"/>
            <a:ext cx="4829175" cy="64174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0100" y="4080867"/>
            <a:ext cx="4829175" cy="64174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00100" y="4894064"/>
            <a:ext cx="4829175" cy="549473"/>
          </a:xfrm>
          <a:prstGeom prst="roundRect">
            <a:avLst>
              <a:gd name="adj" fmla="val 10400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00100" y="2309812"/>
            <a:ext cx="28575" cy="862607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00100" y="3305770"/>
            <a:ext cx="28575" cy="641746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4080867"/>
            <a:ext cx="28575" cy="641746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0100" y="4894064"/>
            <a:ext cx="38100" cy="549473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95300"/>
            <a:ext cx="300037" cy="2667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409700"/>
            <a:ext cx="5381625" cy="45720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6025" y="1419225"/>
            <a:ext cx="5362575" cy="45529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550" y="5017889"/>
            <a:ext cx="95250" cy="12382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66787" y="428625"/>
            <a:ext cx="11225212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550" i="0" u="none">
                <a:solidFill>
                  <a:srgbClr val="0F2B46"/>
                </a:solidFill>
                <a:latin typeface="Montserrat"/>
              </a:rPr>
              <a:t>Внутренняя косая мышца живота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0100" y="1947862"/>
            <a:ext cx="6036468" cy="190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200" i="1" u="none">
                <a:solidFill>
                  <a:srgbClr val="0284C7"/>
                </a:solidFill>
                <a:latin typeface="Inter"/>
              </a:rPr>
              <a:t> Musculus obliquus internus abdominis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2975" y="2309812"/>
            <a:ext cx="5857875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2B46"/>
                </a:solidFill>
                <a:latin typeface="Inter"/>
              </a:rPr>
              <a:t>НАЧАЛО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2975" y="2509837"/>
            <a:ext cx="4781550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Промежуточная линия подвздошного гребня, паховая связка, пояснично-грудная фасция. Волокна идут веерообразно снизу вверх и медиально.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2975" y="3305770"/>
            <a:ext cx="5857875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2B46"/>
                </a:solidFill>
                <a:latin typeface="Inter"/>
              </a:rPr>
              <a:t>ПРИКРЕПЛЕНИЕ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2975" y="3505795"/>
            <a:ext cx="4781550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К хрящам 8, 9 и 10 рёбер, вплетается широким апоневрозом в белую линию живота.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2975" y="4080867"/>
            <a:ext cx="5857875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2B46"/>
                </a:solidFill>
                <a:latin typeface="Inter"/>
              </a:rPr>
              <a:t>ФУНКЦИЯ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2975" y="4280892"/>
            <a:ext cx="4781550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Односторонне: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поворачивает туловище в свою сторону.</a:t>
            </a:r>
            <a:r>
              <a:t>
</a:t>
            </a:r>
            <a:r>
              <a:rPr b="1" sz="1200" i="0" u="none">
                <a:solidFill>
                  <a:srgbClr val="334155"/>
                </a:solidFill>
                <a:latin typeface="Inter"/>
              </a:rPr>
              <a:t>Двусторонне: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опускает рёбра и сгибает туловище вперёд.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3875" y="9429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23875" y="1509563"/>
            <a:ext cx="5381625" cy="4372272"/>
          </a:xfrm>
          <a:prstGeom prst="roundRect">
            <a:avLst>
              <a:gd name="adj" fmla="val 261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00100" y="2109638"/>
            <a:ext cx="4829175" cy="86260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00100" y="3105596"/>
            <a:ext cx="4829175" cy="64174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0100" y="3880693"/>
            <a:ext cx="4829175" cy="86260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00100" y="4914751"/>
            <a:ext cx="4829175" cy="728960"/>
          </a:xfrm>
          <a:prstGeom prst="roundRect">
            <a:avLst>
              <a:gd name="adj" fmla="val 7839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00100" y="4914751"/>
            <a:ext cx="38100" cy="72896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00100" y="2109638"/>
            <a:ext cx="28575" cy="862607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3105596"/>
            <a:ext cx="28575" cy="641746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0100" y="3880693"/>
            <a:ext cx="28575" cy="862607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95300"/>
            <a:ext cx="300037" cy="2667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409700"/>
            <a:ext cx="5381625" cy="45720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6025" y="1419225"/>
            <a:ext cx="5362575" cy="45529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550" y="5038576"/>
            <a:ext cx="123825" cy="12382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66787" y="428625"/>
            <a:ext cx="11225212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550" i="0" u="none">
                <a:solidFill>
                  <a:srgbClr val="0F2B46"/>
                </a:solidFill>
                <a:latin typeface="Montserrat"/>
              </a:rPr>
              <a:t>Поперечная мышца живота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0100" y="1747688"/>
            <a:ext cx="6036468" cy="190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200" i="1" u="none">
                <a:solidFill>
                  <a:srgbClr val="0284C7"/>
                </a:solidFill>
                <a:latin typeface="Inter"/>
              </a:rPr>
              <a:t> Musculus transversus abdominis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3450" y="5010001"/>
            <a:ext cx="4657725" cy="538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13"/>
              </a:lnSpc>
            </a:pPr>
            <a:r>
              <a:rPr b="1" sz="975" i="0" u="none">
                <a:solidFill>
                  <a:srgbClr val="92400E"/>
                </a:solidFill>
                <a:latin typeface="Inter"/>
              </a:rPr>
              <a:t>Примечание:</a:t>
            </a:r>
            <a:r>
              <a:rPr b="0" sz="975" i="0" u="none">
                <a:solidFill>
                  <a:srgbClr val="92400E"/>
                </a:solidFill>
                <a:latin typeface="Inter"/>
              </a:rPr>
              <a:t> Часть пучков поперечной мышцы и внутренней косой мышцы живота образуют </a:t>
            </a:r>
            <a:r>
              <a:rPr b="1" sz="975" i="0" u="none">
                <a:solidFill>
                  <a:srgbClr val="92400E"/>
                </a:solidFill>
                <a:latin typeface="Inter"/>
              </a:rPr>
              <a:t>мышцу, поднимающую яичко</a:t>
            </a:r>
            <a:r>
              <a:rPr b="0" sz="975" i="0" u="none">
                <a:solidFill>
                  <a:srgbClr val="92400E"/>
                </a:solidFill>
                <a:latin typeface="Inter"/>
              </a:rPr>
              <a:t> (</a:t>
            </a:r>
            <a:r>
              <a:rPr b="0" sz="975" i="1" u="none">
                <a:solidFill>
                  <a:srgbClr val="92400E"/>
                </a:solidFill>
                <a:latin typeface="Inter"/>
              </a:rPr>
              <a:t>Musculus cremaster</a:t>
            </a:r>
            <a:r>
              <a:rPr b="0" sz="975" i="0" u="none">
                <a:solidFill>
                  <a:srgbClr val="92400E"/>
                </a:solidFill>
                <a:latin typeface="Inter"/>
              </a:rPr>
              <a:t>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2975" y="2109638"/>
            <a:ext cx="5857875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2B46"/>
                </a:solidFill>
                <a:latin typeface="Inter"/>
              </a:rPr>
              <a:t>НАЧАЛО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2975" y="2309663"/>
            <a:ext cx="4781550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Внутренняя поверхность нижних шести рёбер, внутренняя губа подвздошного гребня, пояснично-грудная фасция, латеральная треть паховой связки.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2975" y="3105596"/>
            <a:ext cx="5857875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2B46"/>
                </a:solidFill>
                <a:latin typeface="Inter"/>
              </a:rPr>
              <a:t>ПРИКРЕПЛЕНИЕ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2975" y="3305621"/>
            <a:ext cx="4781550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Идя поперечно в горизонтальной плоскости, переходит в апоневроз и вплетается в белую линию живота.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2975" y="3880693"/>
            <a:ext cx="5857875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2B46"/>
                </a:solidFill>
                <a:latin typeface="Inter"/>
              </a:rPr>
              <a:t>ФУНКЦИЯ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2975" y="4080718"/>
            <a:ext cx="4781550" cy="6625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При двухстороннем сокращении уменьшает объём брюшной полости, служит важнейшей опорой внутренних органов (брюшной пресс).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7375" y="2190750"/>
            <a:ext cx="857250" cy="8572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6937" y="2428875"/>
            <a:ext cx="238125" cy="381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11" y="3286125"/>
            <a:ext cx="8613576" cy="552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3600" i="0" u="none">
                <a:solidFill>
                  <a:srgbClr val="0F2B46"/>
                </a:solidFill>
                <a:latin typeface="Montserrat"/>
              </a:rPr>
              <a:t>Передние мышцы живота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26468" y="3981450"/>
            <a:ext cx="7739062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b="0" sz="1500" i="0" u="none">
                <a:solidFill>
                  <a:srgbClr val="64748B"/>
                </a:solidFill>
                <a:latin typeface="Inter"/>
              </a:rPr>
              <a:t>Группа прямых продольных мышц: мощный стабилизатор позвоночника и рельеф передней стенки туловища.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3875" y="9429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23875" y="1840855"/>
            <a:ext cx="5381625" cy="3709689"/>
          </a:xfrm>
          <a:prstGeom prst="roundRect">
            <a:avLst>
              <a:gd name="adj" fmla="val 30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00100" y="2440930"/>
            <a:ext cx="4829175" cy="64174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00100" y="3216026"/>
            <a:ext cx="4829175" cy="42088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0100" y="3770262"/>
            <a:ext cx="4829175" cy="64174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00100" y="4583459"/>
            <a:ext cx="4829175" cy="728960"/>
          </a:xfrm>
          <a:prstGeom prst="roundRect">
            <a:avLst>
              <a:gd name="adj" fmla="val 7839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00100" y="4583459"/>
            <a:ext cx="38100" cy="72896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00100" y="2440930"/>
            <a:ext cx="28575" cy="641746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3216026"/>
            <a:ext cx="28575" cy="42088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0100" y="3770262"/>
            <a:ext cx="28575" cy="641746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95300"/>
            <a:ext cx="300037" cy="2667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409700"/>
            <a:ext cx="5381625" cy="45720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6025" y="1419225"/>
            <a:ext cx="5362575" cy="455295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550" y="4707284"/>
            <a:ext cx="123825" cy="12382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66787" y="428625"/>
            <a:ext cx="11225212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550" i="0" u="none">
                <a:solidFill>
                  <a:srgbClr val="0F2B46"/>
                </a:solidFill>
                <a:latin typeface="Montserrat"/>
              </a:rPr>
              <a:t>Прямая мышца живота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0100" y="2078980"/>
            <a:ext cx="6036468" cy="190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200" i="1" u="none">
                <a:solidFill>
                  <a:srgbClr val="0284C7"/>
                </a:solidFill>
                <a:latin typeface="Inter"/>
              </a:rPr>
              <a:t> Musculus rectus abdominis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3450" y="4678709"/>
            <a:ext cx="4657725" cy="5384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13"/>
              </a:lnSpc>
            </a:pPr>
            <a:r>
              <a:rPr b="1" sz="975" i="0" u="none">
                <a:solidFill>
                  <a:srgbClr val="92400E"/>
                </a:solidFill>
                <a:latin typeface="Inter"/>
              </a:rPr>
              <a:t>Сухожильные перемычки:</a:t>
            </a:r>
            <a:r>
              <a:rPr b="0" sz="975" i="0" u="none">
                <a:solidFill>
                  <a:srgbClr val="92400E"/>
                </a:solidFill>
                <a:latin typeface="Inter"/>
              </a:rPr>
              <a:t> Мышца разделена 3–4 поперечными перемычками (</a:t>
            </a:r>
            <a:r>
              <a:rPr b="0" sz="975" i="1" u="none">
                <a:solidFill>
                  <a:srgbClr val="92400E"/>
                </a:solidFill>
                <a:latin typeface="Inter"/>
              </a:rPr>
              <a:t>Intersectiones tendineae</a:t>
            </a:r>
            <a:r>
              <a:rPr b="0" sz="975" i="0" u="none">
                <a:solidFill>
                  <a:srgbClr val="92400E"/>
                </a:solidFill>
                <a:latin typeface="Inter"/>
              </a:rPr>
              <a:t>) на сегменты («кубики пресса»), что даёт возможность изолированного сокращения отдельных участков.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2975" y="2440930"/>
            <a:ext cx="5857875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2B46"/>
                </a:solidFill>
                <a:latin typeface="Inter"/>
              </a:rPr>
              <a:t>НАЧАЛО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2975" y="2640955"/>
            <a:ext cx="4781550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Передняя поверхность хрящей 5–7 рёбер, мечевидный отросток грудины.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2975" y="3216026"/>
            <a:ext cx="5857875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2B46"/>
                </a:solidFill>
                <a:latin typeface="Inter"/>
              </a:rPr>
              <a:t>ПРИКРЕПЛЕНИЕ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2975" y="3416051"/>
            <a:ext cx="5857875" cy="2208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Лобковый гребень, лобковый симфиз.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2975" y="3770262"/>
            <a:ext cx="5857875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2B46"/>
                </a:solidFill>
                <a:latin typeface="Inter"/>
              </a:rPr>
              <a:t>ФУНКЦИЯ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2975" y="3970287"/>
            <a:ext cx="4781550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Опускает грудную клетку книзу, сгибает позвоночный столб (туловище) вперёд.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3875" y="9429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23875" y="2216050"/>
            <a:ext cx="5381625" cy="2959298"/>
          </a:xfrm>
          <a:prstGeom prst="roundRect">
            <a:avLst>
              <a:gd name="adj" fmla="val 386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286500" y="2216050"/>
            <a:ext cx="5381625" cy="2959298"/>
          </a:xfrm>
          <a:prstGeom prst="roundRect">
            <a:avLst>
              <a:gd name="adj" fmla="val 386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581775" y="4330600"/>
            <a:ext cx="4791075" cy="549473"/>
          </a:xfrm>
          <a:prstGeom prst="roundRect">
            <a:avLst>
              <a:gd name="adj" fmla="val 104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581775" y="4330600"/>
            <a:ext cx="38100" cy="549473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95300"/>
            <a:ext cx="166687" cy="2667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50" y="2535138"/>
            <a:ext cx="171450" cy="228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1775" y="2535138"/>
            <a:ext cx="228600" cy="2286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3225" y="4454425"/>
            <a:ext cx="123825" cy="1238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33437" y="428625"/>
            <a:ext cx="11358562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550" i="0" u="none">
                <a:solidFill>
                  <a:srgbClr val="0F2B46"/>
                </a:solidFill>
                <a:latin typeface="Montserrat"/>
              </a:rPr>
              <a:t>Пирамидальная мышца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4900" y="2511325"/>
            <a:ext cx="5988248" cy="2762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b="1" sz="1800" i="0" u="none">
                <a:solidFill>
                  <a:srgbClr val="0284C7"/>
                </a:solidFill>
                <a:latin typeface="Montserrat"/>
              </a:rPr>
              <a:t>Топография и начало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9150" y="2930425"/>
            <a:ext cx="5988843" cy="190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200" i="1" u="none">
                <a:solidFill>
                  <a:srgbClr val="0284C7"/>
                </a:solidFill>
                <a:latin typeface="Inter"/>
              </a:rPr>
              <a:t> Musculus pyramidalis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9150" y="3263800"/>
            <a:ext cx="5988843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Начало: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Берёт начало от лобкового гребня тазовой кости.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150" y="3606700"/>
            <a:ext cx="488632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Прикрепление: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Направляется кверху и вплетается в соединительнотканную белую линию живота.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9150" y="4178200"/>
            <a:ext cx="488632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Форма: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Небольшая парная мышца выраженной треугольной (пирамидальной) формы.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24675" y="2511325"/>
            <a:ext cx="5267325" cy="2762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r>
              <a:rPr b="1" sz="1800" i="0" u="none">
                <a:solidFill>
                  <a:srgbClr val="0284C7"/>
                </a:solidFill>
                <a:latin typeface="Montserrat"/>
              </a:rPr>
              <a:t>Функция и особенности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1775" y="2930425"/>
            <a:ext cx="488632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Функция: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Натягивает белую линию живота при напряжении брюшного пресса.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1775" y="3501925"/>
            <a:ext cx="488632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Расположение: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Залегает в нижнем отделе живота под передней стенкой влагалища прямой мышцы непосредственно над лобковым симфизом.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3875" y="9429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23875" y="1572220"/>
            <a:ext cx="5381625" cy="4246959"/>
          </a:xfrm>
          <a:prstGeom prst="roundRect">
            <a:avLst>
              <a:gd name="adj" fmla="val 269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00100" y="2172295"/>
            <a:ext cx="4829175" cy="64174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00100" y="2947392"/>
            <a:ext cx="4829175" cy="64174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0100" y="3722489"/>
            <a:ext cx="4829175" cy="64174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00100" y="4497585"/>
            <a:ext cx="4829175" cy="108346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00100" y="2172295"/>
            <a:ext cx="28575" cy="641746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00100" y="2947392"/>
            <a:ext cx="28575" cy="641746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3722489"/>
            <a:ext cx="28575" cy="641746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0100" y="4497585"/>
            <a:ext cx="28575" cy="1083468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95300"/>
            <a:ext cx="300037" cy="2667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1409700"/>
            <a:ext cx="5381625" cy="45720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6025" y="1419225"/>
            <a:ext cx="5362575" cy="45529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6787" y="428625"/>
            <a:ext cx="11225212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550" i="0" u="none">
                <a:solidFill>
                  <a:srgbClr val="0F2B46"/>
                </a:solidFill>
                <a:latin typeface="Montserrat"/>
              </a:rPr>
              <a:t>Квадратная мышца поясницы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0100" y="1810345"/>
            <a:ext cx="6036468" cy="1905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200" i="1" u="none">
                <a:solidFill>
                  <a:srgbClr val="0284C7"/>
                </a:solidFill>
                <a:latin typeface="Inter"/>
              </a:rPr>
              <a:t> Musculus quadratus lumborum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2975" y="2172295"/>
            <a:ext cx="5857875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2B46"/>
                </a:solidFill>
                <a:latin typeface="Inter"/>
              </a:rPr>
              <a:t>ПРИНАДЛЕЖНОСТЬ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2975" y="2372320"/>
            <a:ext cx="4781550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Единственный представитель </a:t>
            </a:r>
            <a:r>
              <a:rPr b="1" sz="1200" i="0" u="none">
                <a:solidFill>
                  <a:srgbClr val="334155"/>
                </a:solidFill>
                <a:latin typeface="Inter"/>
              </a:rPr>
              <a:t>задней группы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мышц живота. Формирует заднюю брюшную стенку.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2975" y="2947392"/>
            <a:ext cx="5857875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2B46"/>
                </a:solidFill>
                <a:latin typeface="Inter"/>
              </a:rPr>
              <a:t>НАЧАЛО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2975" y="3147417"/>
            <a:ext cx="4781550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Подвздошный гребень, поперечные отростки нижних поясничных позвонков.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2975" y="3722489"/>
            <a:ext cx="5857875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2B46"/>
                </a:solidFill>
                <a:latin typeface="Inter"/>
              </a:rPr>
              <a:t>ПРИКРЕПЛЕНИЕ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2975" y="3922514"/>
            <a:ext cx="4781550" cy="4417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12-е ребро, поперечные отростки верхних поясничных позвонков.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2975" y="4497585"/>
            <a:ext cx="5857875" cy="1619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F2B46"/>
                </a:solidFill>
                <a:latin typeface="Inter"/>
              </a:rPr>
              <a:t>ФУНКЦИЯ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2975" y="4697610"/>
            <a:ext cx="4781550" cy="8834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Односторонне: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наклоняет позвоночный столб в свою сторону.</a:t>
            </a:r>
            <a:r>
              <a:t>
</a:t>
            </a:r>
            <a:r>
              <a:rPr b="1" sz="1200" i="0" u="none">
                <a:solidFill>
                  <a:srgbClr val="334155"/>
                </a:solidFill>
                <a:latin typeface="Inter"/>
              </a:rPr>
              <a:t>Двусторонне: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удерживает туловище в устойчивом вертикальном положении.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3875" y="9429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23875" y="1916608"/>
            <a:ext cx="11144250" cy="3558033"/>
          </a:xfrm>
          <a:prstGeom prst="roundRect">
            <a:avLst>
              <a:gd name="adj" fmla="val 2677"/>
            </a:avLst>
          </a:prstGeom>
          <a:noFill/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2369046"/>
            <a:ext cx="173905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272456" y="2369046"/>
            <a:ext cx="10572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29731" y="2369046"/>
            <a:ext cx="26778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007596" y="2369046"/>
            <a:ext cx="24809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488560" y="2369046"/>
            <a:ext cx="31700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33400" y="3018532"/>
            <a:ext cx="173905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272456" y="3018532"/>
            <a:ext cx="10572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329731" y="3018532"/>
            <a:ext cx="26778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007596" y="3018532"/>
            <a:ext cx="24809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488560" y="3018532"/>
            <a:ext cx="31700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33400" y="3511897"/>
            <a:ext cx="173905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272456" y="3511897"/>
            <a:ext cx="10572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329731" y="3511897"/>
            <a:ext cx="26778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007596" y="3511897"/>
            <a:ext cx="24809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488560" y="3511897"/>
            <a:ext cx="31700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33400" y="4161383"/>
            <a:ext cx="173905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272456" y="4161383"/>
            <a:ext cx="10572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329731" y="4161383"/>
            <a:ext cx="26778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007596" y="4161383"/>
            <a:ext cx="24809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488560" y="4161383"/>
            <a:ext cx="31700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33400" y="4810869"/>
            <a:ext cx="173905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272456" y="4810869"/>
            <a:ext cx="10572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329731" y="4810869"/>
            <a:ext cx="26778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007596" y="4810869"/>
            <a:ext cx="248096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488560" y="4810869"/>
            <a:ext cx="31700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2443906" y="2594669"/>
            <a:ext cx="628650" cy="217140"/>
          </a:xfrm>
          <a:prstGeom prst="roundRect">
            <a:avLst>
              <a:gd name="adj" fmla="val 26319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2443906" y="3166169"/>
            <a:ext cx="628650" cy="217140"/>
          </a:xfrm>
          <a:prstGeom prst="roundRect">
            <a:avLst>
              <a:gd name="adj" fmla="val 26319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2443906" y="3737520"/>
            <a:ext cx="628650" cy="217140"/>
          </a:xfrm>
          <a:prstGeom prst="roundRect">
            <a:avLst>
              <a:gd name="adj" fmla="val 26319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2443906" y="4387006"/>
            <a:ext cx="714375" cy="217140"/>
          </a:xfrm>
          <a:prstGeom prst="roundRect">
            <a:avLst>
              <a:gd name="adj" fmla="val 26319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2443906" y="5036492"/>
            <a:ext cx="571500" cy="217140"/>
          </a:xfrm>
          <a:prstGeom prst="roundRect">
            <a:avLst>
              <a:gd name="adj" fmla="val 26319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95300"/>
            <a:ext cx="261937" cy="266700"/>
          </a:xfrm>
          <a:prstGeom prst="rect">
            <a:avLst/>
          </a:prstGeom>
        </p:spPr>
      </p:pic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533400" y="1926133"/>
          <a:ext cx="11125198" cy="3538983"/>
        </p:xfrm>
        <a:graphic>
          <a:graphicData uri="http://schemas.openxmlformats.org/drawingml/2006/table">
            <a:tbl>
              <a:tblPr firstRow="0" bandRow="0"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1739056"/>
                <a:gridCol w="1057275"/>
                <a:gridCol w="2677864"/>
                <a:gridCol w="2480964"/>
                <a:gridCol w="3170039"/>
              </a:tblGrid>
              <a:tr h="589830"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FFFFFF"/>
                          </a:solidFill>
                          <a:latin typeface="Montserrat"/>
                        </a:rPr>
                        <a:t>Мышца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FFFFFF"/>
                          </a:solidFill>
                          <a:latin typeface="Montserrat"/>
                        </a:rPr>
                        <a:t>Группа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FFFFFF"/>
                          </a:solidFill>
                          <a:latin typeface="Montserrat"/>
                        </a:rPr>
                        <a:t>Начало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FFFFFF"/>
                          </a:solidFill>
                          <a:latin typeface="Montserrat"/>
                        </a:rPr>
                        <a:t>Прикрепление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FFFFFF"/>
                          </a:solidFill>
                          <a:latin typeface="Montserrat"/>
                        </a:rPr>
                        <a:t>Основная функция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B46"/>
                    </a:solidFill>
                  </a:tcPr>
                </a:tc>
              </a:tr>
              <a:tr h="589830">
                <a:tc>
                  <a:txBody>
                    <a:bodyPr/>
                    <a:lstStyle/>
                    <a:p>
                      <a:pPr algn="l"/>
                      <a:r>
                        <a:rPr b="1" sz="1050" i="0" u="none">
                          <a:solidFill>
                            <a:srgbClr val="334155"/>
                          </a:solidFill>
                          <a:latin typeface="Inter"/>
                        </a:rPr>
                        <a:t>Наружная косая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334155"/>
                          </a:solidFill>
                          <a:latin typeface="Inter"/>
                        </a:rPr>
                        <a:t>5–12 ребра (наружная пов.)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334155"/>
                          </a:solidFill>
                          <a:latin typeface="Inter"/>
                        </a:rPr>
                        <a:t>Гребень, лобок, белая линия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334155"/>
                          </a:solidFill>
                          <a:latin typeface="Inter"/>
                        </a:rPr>
                        <a:t>Поворот в противоположную сторону, сгибание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89830">
                <a:tc>
                  <a:txBody>
                    <a:bodyPr/>
                    <a:lstStyle/>
                    <a:p>
                      <a:pPr algn="l"/>
                      <a:r>
                        <a:rPr b="1" sz="1050" i="0" u="none">
                          <a:solidFill>
                            <a:srgbClr val="334155"/>
                          </a:solidFill>
                          <a:latin typeface="Inter"/>
                        </a:rPr>
                        <a:t>Внутренняя косая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334155"/>
                          </a:solidFill>
                          <a:latin typeface="Inter"/>
                        </a:rPr>
                        <a:t>Подвздошный гребень, пах. связка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334155"/>
                          </a:solidFill>
                          <a:latin typeface="Inter"/>
                        </a:rPr>
                        <a:t>Хрящи 8–10 ребер, белая линия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334155"/>
                          </a:solidFill>
                          <a:latin typeface="Inter"/>
                        </a:rPr>
                        <a:t>Поворот в свою сторону, сгибание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  <a:tr h="589830">
                <a:tc>
                  <a:txBody>
                    <a:bodyPr/>
                    <a:lstStyle/>
                    <a:p>
                      <a:pPr algn="l"/>
                      <a:r>
                        <a:rPr b="1" sz="1050" i="0" u="none">
                          <a:solidFill>
                            <a:srgbClr val="334155"/>
                          </a:solidFill>
                          <a:latin typeface="Inter"/>
                        </a:rPr>
                        <a:t>Поперечная мышца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334155"/>
                          </a:solidFill>
                          <a:latin typeface="Inter"/>
                        </a:rPr>
                        <a:t>Внутр. пов. 6 нижних ребер, гребень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334155"/>
                          </a:solidFill>
                          <a:latin typeface="Inter"/>
                        </a:rPr>
                        <a:t>Белая линия живота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334155"/>
                          </a:solidFill>
                          <a:latin typeface="Inter"/>
                        </a:rPr>
                        <a:t>Уменьшение объёма брюшной полости, пресс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89830">
                <a:tc>
                  <a:txBody>
                    <a:bodyPr/>
                    <a:lstStyle/>
                    <a:p>
                      <a:pPr algn="l"/>
                      <a:r>
                        <a:rPr b="1" sz="1050" i="0" u="none">
                          <a:solidFill>
                            <a:srgbClr val="334155"/>
                          </a:solidFill>
                          <a:latin typeface="Inter"/>
                        </a:rPr>
                        <a:t>Прямая мышца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334155"/>
                          </a:solidFill>
                          <a:latin typeface="Inter"/>
                        </a:rPr>
                        <a:t>Хрящи 5–7 ребер, мечевидный отр.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334155"/>
                          </a:solidFill>
                          <a:latin typeface="Inter"/>
                        </a:rPr>
                        <a:t>Лобковый гребень и симфиз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334155"/>
                          </a:solidFill>
                          <a:latin typeface="Inter"/>
                        </a:rPr>
                        <a:t>Сгибает позвоночник, опускает ребра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  <a:tr h="589833">
                <a:tc>
                  <a:txBody>
                    <a:bodyPr/>
                    <a:lstStyle/>
                    <a:p>
                      <a:pPr algn="l"/>
                      <a:r>
                        <a:rPr b="1" sz="1050" i="0" u="none">
                          <a:solidFill>
                            <a:srgbClr val="334155"/>
                          </a:solidFill>
                          <a:latin typeface="Inter"/>
                        </a:rPr>
                        <a:t>Квадратная поясницы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334155"/>
                          </a:solidFill>
                          <a:latin typeface="Inter"/>
                        </a:rPr>
                        <a:t>Подвздошный гребень, поясн. отростки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334155"/>
                          </a:solidFill>
                          <a:latin typeface="Inter"/>
                        </a:rPr>
                        <a:t>12 ребро, верхние поясничные отр.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050" i="0" u="none">
                          <a:solidFill>
                            <a:srgbClr val="334155"/>
                          </a:solidFill>
                          <a:latin typeface="Inter"/>
                        </a:rPr>
                        <a:t>Наклон в свою сторону, фиксация вертикали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928687" y="428625"/>
            <a:ext cx="11263312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550" i="0" u="none">
                <a:solidFill>
                  <a:srgbClr val="0F2B46"/>
                </a:solidFill>
                <a:latin typeface="Montserrat"/>
              </a:rPr>
              <a:t>Сводная анатомическая таблица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520106" y="2623244"/>
            <a:ext cx="762000" cy="1599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60"/>
              </a:lnSpc>
            </a:pPr>
            <a:r>
              <a:rPr b="1" sz="900" i="0" u="none">
                <a:solidFill>
                  <a:srgbClr val="0369A1"/>
                </a:solidFill>
                <a:latin typeface="Inter"/>
              </a:rPr>
              <a:t>Боковая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520106" y="3194744"/>
            <a:ext cx="762000" cy="1599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60"/>
              </a:lnSpc>
            </a:pPr>
            <a:r>
              <a:rPr b="1" sz="900" i="0" u="none">
                <a:solidFill>
                  <a:srgbClr val="0369A1"/>
                </a:solidFill>
                <a:latin typeface="Inter"/>
              </a:rPr>
              <a:t>Боковая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20106" y="3766095"/>
            <a:ext cx="762000" cy="1599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60"/>
              </a:lnSpc>
            </a:pPr>
            <a:r>
              <a:rPr b="1" sz="900" i="0" u="none">
                <a:solidFill>
                  <a:srgbClr val="0369A1"/>
                </a:solidFill>
                <a:latin typeface="Inter"/>
              </a:rPr>
              <a:t>Боковая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520106" y="4415581"/>
            <a:ext cx="847725" cy="1599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60"/>
              </a:lnSpc>
            </a:pPr>
            <a:r>
              <a:rPr b="1" sz="900" i="0" u="none">
                <a:solidFill>
                  <a:srgbClr val="0369A1"/>
                </a:solidFill>
                <a:latin typeface="Inter"/>
              </a:rPr>
              <a:t>Передняя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20106" y="5065067"/>
            <a:ext cx="704850" cy="1599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260"/>
              </a:lnSpc>
            </a:pPr>
            <a:r>
              <a:rPr b="1" sz="900" i="0" u="none">
                <a:solidFill>
                  <a:srgbClr val="0369A1"/>
                </a:solidFill>
                <a:latin typeface="Inter"/>
              </a:rPr>
              <a:t>Задняя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715000" y="2894707"/>
            <a:ext cx="762000" cy="381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876722" y="1913632"/>
            <a:ext cx="8438554" cy="60007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3900" i="0" u="none">
                <a:solidFill>
                  <a:srgbClr val="0F2B46"/>
                </a:solidFill>
                <a:latin typeface="Montserrat"/>
              </a:rPr>
              <a:t>Вопросы и обсуждение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26468" y="3170932"/>
            <a:ext cx="773906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b="0" sz="1500" i="0" u="none">
                <a:solidFill>
                  <a:srgbClr val="475569"/>
                </a:solidFill>
                <a:latin typeface="Inter"/>
              </a:rPr>
              <a:t>Материал по анатомической классификации, точкам начала, прикрепления и биомеханике мышц брюшной стенки успешно освоен.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26468" y="4342507"/>
            <a:ext cx="7739062" cy="487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b="0" sz="1200" i="0" u="none">
                <a:solidFill>
                  <a:srgbClr val="64748B"/>
                </a:solidFill>
                <a:latin typeface="Inter"/>
              </a:rPr>
              <a:t>Мышечный корсет живота обеспечивает надежную защиту внутренних органов и стабилизацию осевого скелета.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3875" y="942975"/>
            <a:ext cx="1114425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23875" y="1685925"/>
            <a:ext cx="1114425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23875" y="2457450"/>
            <a:ext cx="1114425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23875" y="3228975"/>
            <a:ext cx="11144250" cy="942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23875" y="4171950"/>
            <a:ext cx="1114425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23875" y="2447925"/>
            <a:ext cx="111442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23875" y="2447925"/>
            <a:ext cx="111442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23875" y="3219450"/>
            <a:ext cx="111442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23875" y="3219450"/>
            <a:ext cx="111442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23875" y="4162425"/>
            <a:ext cx="111442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23875" y="4162425"/>
            <a:ext cx="111442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23875" y="4933950"/>
            <a:ext cx="111442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23875" y="4933950"/>
            <a:ext cx="1114425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828800"/>
            <a:ext cx="857250" cy="4762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2600325"/>
            <a:ext cx="857250" cy="4762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3457575"/>
            <a:ext cx="857250" cy="47625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4314825"/>
            <a:ext cx="857250" cy="4762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5086350"/>
            <a:ext cx="857250" cy="4762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23875" y="428625"/>
            <a:ext cx="11668125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1" sz="2550" i="0" u="none">
                <a:solidFill>
                  <a:srgbClr val="0F2B46"/>
                </a:solidFill>
                <a:latin typeface="Montserrat"/>
              </a:rPr>
              <a:t>Image Sources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19250" y="1835943"/>
            <a:ext cx="10572750" cy="18573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Inter"/>
              </a:rPr>
              <a:t>https://teachmeanatomy.info/wp-content/uploads/Abdominal-Muscles-External-Oblique.jpg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19250" y="2069306"/>
            <a:ext cx="1057275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teachmeanatomy.info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19250" y="2607468"/>
            <a:ext cx="10572750" cy="18573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Inter"/>
              </a:rPr>
              <a:t>https://teachmeanatomy.info/wp-content/uploads/Abdominal-Muscles-Internal-Oblique.jpg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19250" y="2840831"/>
            <a:ext cx="1057275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teachmeanatomy.info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19250" y="3371850"/>
            <a:ext cx="10144125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Inter"/>
              </a:rPr>
              <a:t>https://cdn-aolkg.nitrocdn.com/JEsNUzsMoDdLqhSXkopLhNFWnBniacqf/assets/images/optimized/rev-6643c54/www.yoganatomy.com/wp-content/uploads/2018/03/transverse-abdominis-attachments.jpg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19250" y="3790950"/>
            <a:ext cx="1057275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www.yoganatomy.com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19250" y="4321968"/>
            <a:ext cx="10572750" cy="18573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Inter"/>
              </a:rPr>
              <a:t>https://as1.ftcdn.net/v2/jpg/01/10/74/04/1000_F_110740411_qkxHgIrwn9oe5X83dUdXYfEI1R3NYx2E.jpg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19250" y="4555331"/>
            <a:ext cx="1057275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www.europosters.ie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19250" y="5093493"/>
            <a:ext cx="10572750" cy="185737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Inter"/>
              </a:rPr>
              <a:t>https://teachmeanatomy.info/wp-content/uploads/Muscles-of-the-Posterior-Abdominal-Wall.jpg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19250" y="5326856"/>
            <a:ext cx="1057275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teachmeanatomy.info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